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5" r:id="rId5"/>
  </p:sldMasterIdLst>
  <p:notesMasterIdLst>
    <p:notesMasterId r:id="rId7"/>
  </p:notesMasterIdLst>
  <p:sldIdLst>
    <p:sldId id="258" r:id="rId6"/>
    <p:sldId id="1236" r:id="rId8"/>
    <p:sldId id="260" r:id="rId9"/>
    <p:sldId id="1261" r:id="rId10"/>
    <p:sldId id="293" r:id="rId11"/>
    <p:sldId id="1075" r:id="rId12"/>
    <p:sldId id="294" r:id="rId13"/>
    <p:sldId id="295" r:id="rId14"/>
    <p:sldId id="1265" r:id="rId15"/>
    <p:sldId id="1266" r:id="rId16"/>
    <p:sldId id="297" r:id="rId17"/>
    <p:sldId id="1134" r:id="rId18"/>
    <p:sldId id="1135" r:id="rId19"/>
    <p:sldId id="1136" r:id="rId20"/>
    <p:sldId id="1137" r:id="rId21"/>
    <p:sldId id="1138" r:id="rId22"/>
    <p:sldId id="1139" r:id="rId23"/>
    <p:sldId id="1140" r:id="rId24"/>
    <p:sldId id="1141" r:id="rId25"/>
    <p:sldId id="1142" r:id="rId26"/>
    <p:sldId id="1143" r:id="rId27"/>
    <p:sldId id="1144" r:id="rId28"/>
    <p:sldId id="1145" r:id="rId29"/>
    <p:sldId id="1146" r:id="rId30"/>
    <p:sldId id="1147" r:id="rId31"/>
    <p:sldId id="1148" r:id="rId32"/>
    <p:sldId id="1267" r:id="rId33"/>
    <p:sldId id="1149" r:id="rId34"/>
    <p:sldId id="959" r:id="rId35"/>
    <p:sldId id="960" r:id="rId36"/>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毅" initials="毅"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0918D5"/>
    <a:srgbClr val="2E75B6"/>
    <a:srgbClr val="FFFFFF"/>
    <a:srgbClr val="8FAADC"/>
    <a:srgbClr val="00B050"/>
    <a:srgbClr val="F7A76E"/>
    <a:srgbClr val="70AD47"/>
    <a:srgbClr val="5197D7"/>
    <a:srgbClr val="F9BD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97" autoAdjust="0"/>
    <p:restoredTop sz="80851" autoAdjust="0"/>
  </p:normalViewPr>
  <p:slideViewPr>
    <p:cSldViewPr snapToGrid="0" showGuides="1">
      <p:cViewPr varScale="1">
        <p:scale>
          <a:sx n="64" d="100"/>
          <a:sy n="64" d="100"/>
        </p:scale>
        <p:origin x="101" y="110"/>
      </p:cViewPr>
      <p:guideLst>
        <p:guide orient="horz" pos="2270"/>
        <p:guide pos="38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1" Type="http://schemas.openxmlformats.org/officeDocument/2006/relationships/tags" Target="tags/tag4.xml"/><Relationship Id="rId40" Type="http://schemas.openxmlformats.org/officeDocument/2006/relationships/commentAuthors" Target="commentAuthors.xml"/><Relationship Id="rId4" Type="http://schemas.openxmlformats.org/officeDocument/2006/relationships/slideMaster" Target="slideMasters/slideMaster3.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项目失败的原因</c:v>
                </c:pt>
              </c:strCache>
            </c:strRef>
          </c:tx>
          <c:explosion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Pt>
            <c:idx val="5"/>
            <c:bubble3D val="0"/>
            <c:spPr>
              <a:solidFill>
                <a:schemeClr val="accent6"/>
              </a:solidFill>
              <a:ln>
                <a:noFill/>
              </a:ln>
              <a:effectLst>
                <a:outerShdw blurRad="63500" sx="102000" sy="102000" algn="ctr" rotWithShape="0">
                  <a:prstClr val="black">
                    <a:alpha val="20000"/>
                  </a:prstClr>
                </a:outerShdw>
              </a:effectLst>
            </c:spPr>
          </c:dPt>
          <c:dLbls>
            <c:dLbl>
              <c:idx val="0"/>
              <c:layout>
                <c:manualLayout>
                  <c:x val="0.143880816525969"/>
                  <c:y val="0.0660211480450196"/>
                </c:manualLayout>
              </c:layout>
              <c:tx>
                <c:rich>
                  <a:bodyPr rot="0" spcFirstLastPara="1" vertOverflow="clip" horzOverflow="clip" vert="horz" wrap="square" lIns="38100" tIns="19050" rIns="38100" bIns="19050" anchor="ctr" anchorCtr="1">
                    <a:noAutofit/>
                  </a:bodyPr>
                  <a:lstStyle/>
                  <a:p>
                    <a:pPr defTabSz="914400">
                      <a:defRPr lang="zh-CN" sz="1330" b="1" i="0" u="none" strike="noStrike" kern="1200" baseline="0">
                        <a:solidFill>
                          <a:srgbClr val="FF0000"/>
                        </a:solidFill>
                        <a:latin typeface="+mn-lt"/>
                        <a:ea typeface="+mn-ea"/>
                        <a:cs typeface="+mn-cs"/>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缺乏用户介入</a:t>
                    </a:r>
                    <a:r>
                      <a:rPr lang="zh-CN" altLang="en-US" baseline="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13%</a:t>
                    </a:r>
                    <a:endPar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c:rich>
              </c:tx>
              <c:numFmt formatCode="General" sourceLinked="1"/>
              <c:spPr>
                <a:solidFill>
                  <a:prstClr val="white"/>
                </a:solidFill>
                <a:ln w="9525" cap="flat" cmpd="sng" algn="ctr">
                  <a:solidFill>
                    <a:srgbClr val="5B9BD5"/>
                  </a:solidFill>
                  <a:prstDash val="solid"/>
                  <a:round/>
                  <a:headEnd type="none" w="med" len="med"/>
                  <a:tailEnd type="none" w="med" len="med"/>
                </a:ln>
                <a:effectLst/>
              </c:spPr>
              <c:txPr>
                <a:bodyPr rot="0" spcFirstLastPara="1" vertOverflow="clip" horzOverflow="clip" vert="horz" wrap="square" lIns="38100" tIns="19050" rIns="38100" bIns="19050" anchor="ctr" anchorCtr="1">
                  <a:noAutofit/>
                </a:bodyPr>
                <a:lstStyle/>
                <a:p>
                  <a:pPr>
                    <a:defRPr lang="zh-CN" sz="1330" b="1" i="0" u="none" strike="noStrike" kern="1200" baseline="0">
                      <a:solidFill>
                        <a:srgbClr val="FF0000"/>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gd name="adj1" fmla="val -91794"/>
                        <a:gd name="adj2" fmla="val 43797"/>
                      </a:avLst>
                    </a:prstGeom>
                    <a:noFill/>
                    <a:ln>
                      <a:noFill/>
                    </a:ln>
                  </c15:spPr>
                  <c15:layout>
                    <c:manualLayout>
                      <c:w val="0.264530890116757"/>
                      <c:h val="0.139682663264823"/>
                    </c:manualLayout>
                  </c15:layout>
                </c:ext>
              </c:extLst>
            </c:dLbl>
            <c:dLbl>
              <c:idx val="1"/>
              <c:layout>
                <c:manualLayout>
                  <c:x val="0.0233559922358775"/>
                  <c:y val="0.0614150214372274"/>
                </c:manualLayout>
              </c:layout>
              <c:tx>
                <c:rich>
                  <a:bodyPr rot="0" spcFirstLastPara="1" vertOverflow="clip" horzOverflow="clip" vert="horz" wrap="square" lIns="38100" tIns="19050" rIns="38100" bIns="19050" anchor="ctr" anchorCtr="1">
                    <a:noAutofit/>
                  </a:bodyPr>
                  <a:lstStyle/>
                  <a:p>
                    <a:pPr defTabSz="914400">
                      <a:defRPr lang="zh-CN" sz="1330" b="1" i="0" u="none" strike="noStrike" kern="1200" baseline="0">
                        <a:solidFill>
                          <a:srgbClr val="FF0000"/>
                        </a:solidFill>
                        <a:latin typeface="+mn-lt"/>
                        <a:ea typeface="+mn-ea"/>
                        <a:cs typeface="+mn-cs"/>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不完整的需求和规格说明</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defTabSz="914400">
                      <a:defRPr lang="zh-CN" sz="1330" b="1" i="0" u="none" strike="noStrike" kern="1200" baseline="0">
                        <a:solidFill>
                          <a:srgbClr val="FF0000"/>
                        </a:solidFill>
                        <a:latin typeface="+mn-lt"/>
                        <a:ea typeface="+mn-ea"/>
                        <a:cs typeface="+mn-cs"/>
                      </a:defRP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12%</a:t>
                    </a:r>
                    <a:endPar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c:rich>
              </c:tx>
              <c:numFmt formatCode="General" sourceLinked="1"/>
              <c:spPr>
                <a:solidFill>
                  <a:prstClr val="white"/>
                </a:solidFill>
                <a:ln>
                  <a:solidFill>
                    <a:srgbClr val="ED7D31"/>
                  </a:solidFill>
                </a:ln>
                <a:effectLst/>
              </c:spPr>
              <c:txPr>
                <a:bodyPr rot="0" spcFirstLastPara="1" vertOverflow="clip" horzOverflow="clip" vert="horz" wrap="square" lIns="38100" tIns="19050" rIns="38100" bIns="19050" anchor="ctr" anchorCtr="1">
                  <a:noAutofit/>
                </a:bodyPr>
                <a:lstStyle/>
                <a:p>
                  <a:pPr>
                    <a:defRPr lang="zh-CN" sz="1330" b="1" i="0" u="none" strike="noStrike" kern="1200" baseline="0">
                      <a:solidFill>
                        <a:srgbClr val="FF0000"/>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68518852112298"/>
                      <c:h val="0.177940836540294"/>
                    </c:manualLayout>
                  </c15:layout>
                </c:ext>
              </c:extLst>
            </c:dLbl>
            <c:dLbl>
              <c:idx val="2"/>
              <c:layout>
                <c:manualLayout>
                  <c:x val="0.0194146727159958"/>
                  <c:y val="-0.112082414122941"/>
                </c:manualLayout>
              </c:layout>
              <c:tx>
                <c:rich>
                  <a:bodyPr rot="0" spcFirstLastPara="1" vertOverflow="clip" horzOverflow="clip" vert="horz" wrap="square" lIns="38100" tIns="19050" rIns="38100" bIns="19050" anchor="ctr" anchorCtr="1">
                    <a:noAutofit/>
                  </a:bodyPr>
                  <a:lstStyle/>
                  <a:p>
                    <a:pPr defTabSz="914400">
                      <a:defRPr lang="zh-CN" sz="1330" b="1" i="0" u="none" strike="noStrike" kern="1200" baseline="0">
                        <a:solidFill>
                          <a:srgbClr val="FF0000"/>
                        </a:solidFill>
                        <a:latin typeface="+mn-lt"/>
                        <a:ea typeface="+mn-ea"/>
                        <a:cs typeface="+mn-cs"/>
                      </a:defRPr>
                    </a:pPr>
                    <a:r>
                      <a:rPr lang="zh-CN" altLang="en-US">
                        <a:latin typeface="微软雅黑" panose="020B0503020204020204" pitchFamily="34" charset="-122"/>
                        <a:ea typeface="微软雅黑" panose="020B0503020204020204" pitchFamily="34" charset="-122"/>
                        <a:cs typeface="微软雅黑" panose="020B0503020204020204" pitchFamily="34" charset="-122"/>
                      </a:rPr>
                      <a:t>不断改变的需求和规格说明</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defTabSz="914400">
                      <a:defRPr lang="zh-CN" sz="1330" b="1" i="0" u="none" strike="noStrike" kern="1200" baseline="0">
                        <a:solidFill>
                          <a:srgbClr val="FF0000"/>
                        </a:solidFill>
                        <a:latin typeface="+mn-lt"/>
                        <a:ea typeface="+mn-ea"/>
                        <a:cs typeface="+mn-cs"/>
                      </a:defRPr>
                    </a:pPr>
                    <a:r>
                      <a:rPr lang="en-US" altLang="zh-CN">
                        <a:latin typeface="微软雅黑" panose="020B0503020204020204" pitchFamily="34" charset="-122"/>
                        <a:ea typeface="微软雅黑" panose="020B0503020204020204" pitchFamily="34" charset="-122"/>
                        <a:cs typeface="微软雅黑" panose="020B0503020204020204" pitchFamily="34" charset="-122"/>
                      </a:rPr>
                      <a:t>12%</a:t>
                    </a:r>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c:rich>
              </c:tx>
              <c:numFmt formatCode="General" sourceLinked="1"/>
              <c:spPr>
                <a:solidFill>
                  <a:prstClr val="white"/>
                </a:solidFill>
                <a:ln>
                  <a:solidFill>
                    <a:srgbClr val="A5A5A5"/>
                  </a:solidFill>
                </a:ln>
                <a:effectLst/>
              </c:spPr>
              <c:txPr>
                <a:bodyPr rot="0" spcFirstLastPara="1" vertOverflow="clip" horzOverflow="clip" vert="horz" wrap="square" lIns="38100" tIns="19050" rIns="38100" bIns="19050" anchor="ctr" anchorCtr="1">
                  <a:noAutofit/>
                </a:bodyPr>
                <a:lstStyle/>
                <a:p>
                  <a:pPr>
                    <a:defRPr lang="zh-CN" sz="1330" b="1" i="0" u="none" strike="noStrike" kern="1200" baseline="0">
                      <a:solidFill>
                        <a:srgbClr val="FF0000"/>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76844624997528"/>
                      <c:h val="0.181011587612155"/>
                    </c:manualLayout>
                  </c15:layout>
                </c:ext>
              </c:extLst>
            </c:dLbl>
            <c:dLbl>
              <c:idx val="3"/>
              <c:layout>
                <c:manualLayout>
                  <c:x val="0.0669106025686235"/>
                  <c:y val="-0.141447982444008"/>
                </c:manualLayout>
              </c:layout>
              <c:tx>
                <c:rich>
                  <a:bodyPr rot="0" spcFirstLastPara="1" vertOverflow="clip" horzOverflow="clip" vert="horz" wrap="square" lIns="38100" tIns="19050" rIns="38100" bIns="19050" anchor="ctr" anchorCtr="1">
                    <a:noAutofit/>
                  </a:bodyPr>
                  <a:lstStyle/>
                  <a:p>
                    <a:pPr defTabSz="914400">
                      <a:defRPr lang="zh-CN" sz="1330" b="0" i="0" u="none" strike="noStrike" kern="1200" baseline="0">
                        <a:solidFill>
                          <a:schemeClr val="tx1"/>
                        </a:solidFill>
                        <a:latin typeface="+mn-lt"/>
                        <a:ea typeface="+mn-ea"/>
                        <a:cs typeface="+mn-cs"/>
                      </a:defRPr>
                    </a:pPr>
                    <a:r>
                      <a:rPr lang="zh-CN" altLang="en-US">
                        <a:latin typeface="微软雅黑" panose="020B0503020204020204" pitchFamily="34" charset="-122"/>
                        <a:ea typeface="微软雅黑" panose="020B0503020204020204" pitchFamily="34" charset="-122"/>
                        <a:cs typeface="微软雅黑" panose="020B0503020204020204" pitchFamily="34" charset="-122"/>
                      </a:rPr>
                      <a:t>不合理的进度和时间分配</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defTabSz="914400">
                      <a:defRPr lang="zh-CN" sz="1330" b="0" i="0" u="none" strike="noStrike" kern="1200" baseline="0">
                        <a:solidFill>
                          <a:schemeClr val="tx1"/>
                        </a:solidFill>
                        <a:latin typeface="+mn-lt"/>
                        <a:ea typeface="+mn-ea"/>
                        <a:cs typeface="+mn-cs"/>
                      </a:defRPr>
                    </a:pPr>
                    <a:r>
                      <a:rPr lang="en-US" altLang="zh-CN">
                        <a:latin typeface="微软雅黑" panose="020B0503020204020204" pitchFamily="34" charset="-122"/>
                        <a:ea typeface="微软雅黑" panose="020B0503020204020204" pitchFamily="34" charset="-122"/>
                        <a:cs typeface="微软雅黑" panose="020B0503020204020204" pitchFamily="34" charset="-122"/>
                      </a:rPr>
                      <a:t>4%</a:t>
                    </a:r>
                    <a:endParaRPr lang="zh-CN" altLang="en-US"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c:rich>
              </c:tx>
              <c:numFmt formatCode="General" sourceLinked="1"/>
              <c:spPr>
                <a:solidFill>
                  <a:prstClr val="white"/>
                </a:solidFill>
                <a:ln>
                  <a:solidFill>
                    <a:srgbClr val="FFC000"/>
                  </a:solidFill>
                </a:ln>
                <a:effectLst/>
              </c:spPr>
              <c:txPr>
                <a:bodyPr rot="0" spcFirstLastPara="1" vertOverflow="clip" horzOverflow="clip" vert="horz" wrap="square" lIns="38100" tIns="19050" rIns="38100" bIns="19050" anchor="ctr" anchorCtr="1">
                  <a:noAutofit/>
                </a:bodyPr>
                <a:lstStyle/>
                <a:p>
                  <a:pPr>
                    <a:defRPr lang="zh-CN" sz="1330" b="0" i="0" u="none" strike="noStrike" kern="1200" baseline="0">
                      <a:solidFill>
                        <a:schemeClr val="tx1"/>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8685037615428"/>
                      <c:h val="0.149667923659678"/>
                    </c:manualLayout>
                  </c15:layout>
                </c:ext>
              </c:extLst>
            </c:dLbl>
            <c:dLbl>
              <c:idx val="4"/>
              <c:layout>
                <c:manualLayout>
                  <c:x val="0.0704427514753989"/>
                  <c:y val="-0.0122830042874454"/>
                </c:manualLayout>
              </c:layout>
              <c:tx>
                <c:rich>
                  <a:bodyPr rot="0" spcFirstLastPara="1" vertOverflow="clip" horzOverflow="clip" vert="horz" wrap="square" lIns="38100" tIns="19050" rIns="38100" bIns="19050" anchor="ctr" anchorCtr="1">
                    <a:noAutofit/>
                  </a:bodyPr>
                  <a:lstStyle/>
                  <a:p>
                    <a:pPr defTabSz="914400">
                      <a:defRPr lang="zh-CN" sz="1330" b="1" i="0" u="none" strike="noStrike" kern="1200" baseline="0">
                        <a:solidFill>
                          <a:schemeClr val="tx1"/>
                        </a:solidFill>
                        <a:latin typeface="+mn-lt"/>
                        <a:ea typeface="+mn-ea"/>
                        <a:cs typeface="+mn-cs"/>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人力和资源不足 </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c:rich>
              </c:tx>
              <c:numFmt formatCode="General" sourceLinked="1"/>
              <c:spPr>
                <a:solidFill>
                  <a:prstClr val="white"/>
                </a:solidFill>
                <a:ln>
                  <a:solidFill>
                    <a:srgbClr val="4472C4"/>
                  </a:solidFill>
                </a:ln>
                <a:effectLst/>
              </c:spPr>
              <c:txPr>
                <a:bodyPr rot="0" spcFirstLastPara="1" vertOverflow="clip" horzOverflow="clip" vert="horz" wrap="square" lIns="38100" tIns="19050" rIns="38100" bIns="19050" anchor="ctr" anchorCtr="1">
                  <a:noAutofit/>
                </a:bodyPr>
                <a:lstStyle/>
                <a:p>
                  <a:pPr>
                    <a:defRPr lang="zh-CN" sz="1330" b="1" i="0" u="none" strike="noStrike" kern="1200" baseline="0">
                      <a:solidFill>
                        <a:schemeClr val="tx1"/>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24262724388823"/>
                      <c:h val="0.134732225670705"/>
                    </c:manualLayout>
                  </c15:layout>
                </c:ext>
              </c:extLst>
            </c:dLbl>
            <c:dLbl>
              <c:idx val="5"/>
              <c:layout>
                <c:manualLayout>
                  <c:x val="-0.0386380947801633"/>
                  <c:y val="0.0307075107186136"/>
                </c:manualLayout>
              </c:layout>
              <c:tx>
                <c:rich>
                  <a:bodyPr rot="0" spcFirstLastPara="1" vertOverflow="clip" horzOverflow="clip" vert="horz" wrap="square" lIns="38100" tIns="19050" rIns="38100" bIns="19050" anchor="ctr" anchorCtr="1">
                    <a:noAutofit/>
                  </a:bodyPr>
                  <a:lstStyle/>
                  <a:p>
                    <a:pPr defTabSz="914400">
                      <a:defRPr lang="zh-CN" sz="1330" b="1" i="0" u="none" strike="noStrike" kern="1200" baseline="0">
                        <a:solidFill>
                          <a:schemeClr val="accent1"/>
                        </a:solidFill>
                        <a:latin typeface="+mn-lt"/>
                        <a:ea typeface="+mn-ea"/>
                        <a:cs typeface="+mn-cs"/>
                      </a:defRPr>
                    </a:pPr>
                    <a:r>
                      <a:rPr lang="zh-CN" altLang="en-US">
                        <a:latin typeface="微软雅黑" panose="020B0503020204020204" pitchFamily="34" charset="-122"/>
                        <a:ea typeface="微软雅黑" panose="020B0503020204020204" pitchFamily="34" charset="-122"/>
                        <a:cs typeface="微软雅黑" panose="020B0503020204020204" pitchFamily="34" charset="-122"/>
                      </a:rPr>
                      <a:t>其他</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defTabSz="914400">
                      <a:defRPr lang="zh-CN" sz="1330" b="1" i="0" u="none" strike="noStrike" kern="1200" baseline="0">
                        <a:solidFill>
                          <a:schemeClr val="accent1"/>
                        </a:solidFill>
                        <a:latin typeface="+mn-lt"/>
                        <a:ea typeface="+mn-ea"/>
                        <a:cs typeface="+mn-cs"/>
                      </a:defRPr>
                    </a:pPr>
                    <a:r>
                      <a:rPr lang="en-US" altLang="zh-CN">
                        <a:latin typeface="微软雅黑" panose="020B0503020204020204" pitchFamily="34" charset="-122"/>
                        <a:ea typeface="微软雅黑" panose="020B0503020204020204" pitchFamily="34" charset="-122"/>
                        <a:cs typeface="微软雅黑" panose="020B0503020204020204" pitchFamily="34" charset="-122"/>
                      </a:rPr>
                      <a:t>53%</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c:rich>
              </c:tx>
              <c:numFmt formatCode="General" sourceLinked="1"/>
              <c:spPr>
                <a:solidFill>
                  <a:prstClr val="white"/>
                </a:solidFill>
                <a:ln>
                  <a:solidFill>
                    <a:srgbClr val="70AD47"/>
                  </a:solidFill>
                </a:ln>
                <a:effectLst/>
              </c:spPr>
              <c:txPr>
                <a:bodyPr rot="0" spcFirstLastPara="1" vertOverflow="clip" horzOverflow="clip" vert="horz" wrap="square" lIns="38100" tIns="19050" rIns="38100" bIns="19050" anchor="ctr" anchorCtr="1">
                  <a:noAutofit/>
                </a:bodyPr>
                <a:lstStyle/>
                <a:p>
                  <a:pPr>
                    <a:defRPr lang="zh-CN" sz="1330" b="1" i="0" u="none" strike="noStrike" kern="1200" baseline="0">
                      <a:solidFill>
                        <a:schemeClr val="accent1"/>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135956326630282"/>
                      <c:h val="0.167319422911575"/>
                    </c:manualLayout>
                  </c15:layout>
                </c:ext>
              </c:extLst>
            </c:dLbl>
            <c:spPr>
              <a:solidFill>
                <a:prstClr val="white"/>
              </a:solidFill>
              <a:ln>
                <a:solidFill>
                  <a:srgbClr val="4472C4"/>
                </a:solidFill>
              </a:ln>
              <a:effectLst/>
            </c:spPr>
            <c:txPr>
              <a:bodyPr rot="0" spcFirstLastPara="1" vertOverflow="clip" horzOverflow="clip" vert="horz" wrap="square" lIns="38100" tIns="19050" rIns="38100" bIns="19050" anchor="ctr" anchorCtr="1">
                <a:spAutoFit/>
              </a:bodyPr>
              <a:lstStyle/>
              <a:p>
                <a:pPr>
                  <a:defRPr lang="zh-CN" sz="1330" b="1" i="0" u="none" strike="noStrike" kern="1200" baseline="0">
                    <a:solidFill>
                      <a:schemeClr val="accent1"/>
                    </a:solidFill>
                    <a:latin typeface="+mn-lt"/>
                    <a:ea typeface="+mn-ea"/>
                    <a:cs typeface="+mn-cs"/>
                  </a:defRPr>
                </a:pPr>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layout/>
                <c15:showLeaderLines val="0"/>
                <c15:leaderLines/>
              </c:ext>
            </c:extLst>
          </c:dLbls>
          <c:cat>
            <c:strRef>
              <c:f>Sheet1!$A$2:$A$7</c:f>
              <c:strCache>
                <c:ptCount val="6"/>
                <c:pt idx="0">
                  <c:v>缺乏用户介入</c:v>
                </c:pt>
                <c:pt idx="1">
                  <c:v>不完整的需求和规格说明</c:v>
                </c:pt>
                <c:pt idx="2">
                  <c:v>不断改变的需求和规格说明</c:v>
                </c:pt>
                <c:pt idx="3">
                  <c:v>不合理的进度和时间分配</c:v>
                </c:pt>
                <c:pt idx="4">
                  <c:v>人力和资源不足</c:v>
                </c:pt>
                <c:pt idx="5">
                  <c:v>其他</c:v>
                </c:pt>
              </c:strCache>
            </c:strRef>
          </c:cat>
          <c:val>
            <c:numRef>
              <c:f>Sheet1!$B$2:$B$7</c:f>
              <c:numCache>
                <c:formatCode>General</c:formatCode>
                <c:ptCount val="6"/>
                <c:pt idx="0">
                  <c:v>13</c:v>
                </c:pt>
                <c:pt idx="1">
                  <c:v>12</c:v>
                </c:pt>
                <c:pt idx="2">
                  <c:v>12</c:v>
                </c:pt>
                <c:pt idx="3">
                  <c:v>4</c:v>
                </c:pt>
                <c:pt idx="4">
                  <c:v>6</c:v>
                </c:pt>
                <c:pt idx="5">
                  <c:v>53</c:v>
                </c:pt>
              </c:numCache>
            </c:numRef>
          </c:val>
        </c:ser>
        <c:dLbls>
          <c:showLegendKey val="0"/>
          <c:showVal val="0"/>
          <c:showCatName val="1"/>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09A70F-0E9E-9B45-9B37-F3EE0BE4F5F0}"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65C786-A33B-7143-AA94-C2ACF7DFC54B}"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A95D2733-FA0F-2248-86E2-7B9E34EB4A63}" type="datetime1">
              <a:rPr lang="zh-CN" altLang="en-US" smtClean="0"/>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9805510A-DA74-4DE8-AC04-122A1026CB3D}" type="slidenum">
              <a:rPr lang="zh-CN" altLang="en-US"/>
            </a:fld>
            <a:endParaRPr lang="zh-CN" altLang="en-US" sz="18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5C179273-40EC-E34F-AA11-BA4735F82DF3}" type="datetime1">
              <a:rPr lang="zh-CN" altLang="en-US" smtClean="0"/>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EF86BD4B-A256-4CA8-81E2-E831A828FDE9}" type="slidenum">
              <a:rPr lang="zh-CN" altLang="en-US"/>
            </a:fld>
            <a:endParaRPr lang="zh-CN" altLang="en-US" sz="1800">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BE79F222-A6DD-E342-B49F-A598505D9654}" type="datetime1">
              <a:rPr lang="zh-CN" altLang="en-US" smtClean="0"/>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BC4DBEE3-3E83-4289-B089-F3EAEAB51AF8}" type="slidenum">
              <a:rPr lang="zh-CN" altLang="en-US"/>
            </a:fld>
            <a:endParaRPr lang="zh-CN" altLang="en-US" sz="1800">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932A366-747F-DD4C-B8D5-A96AD933BB54}"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EDC66C8-F7AC-1743-B717-B48C2D4E01B5}"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AF972EC-0551-3D4B-8864-6F7AE6492A79}"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D13F809-DEDF-D44B-9D44-FD9CEB2A1AC2}"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AECE6C0-40CD-E64B-91BE-C76FEB0961C3}" type="datetime1">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A79BEE7-36D3-E248-BCFE-C084ED54ED2B}" type="datetime1">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B7E93A-8C8D-E144-9370-E90BB6CB4875}"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8F8951D-9B56-874B-B286-36BF53127F6E}"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861C5365-E010-FA45-BD73-8A2483997A4E}" type="datetime1">
              <a:rPr lang="zh-CN" altLang="en-US" smtClean="0"/>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719AC410-3DB4-4DF6-9C46-9EB74471E774}" type="slidenum">
              <a:rPr lang="zh-CN" altLang="en-US"/>
            </a:fld>
            <a:endParaRPr lang="zh-CN" altLang="en-US" sz="180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89A35E7-64FE-CC43-891B-0D7C26913B2A}"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A43B341-A0F2-174C-BB3D-2E746829F075}"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02FB91E-CE63-1041-99A0-8214E0E6F35D}"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a:defRPr/>
            </a:pPr>
            <a:fld id="{BC29A13D-5ED0-3343-8595-550C286CB42A}"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a:defRPr/>
            </a:pPr>
            <a:fld id="{47B5325D-CBC7-0542-8F9F-16FE873634C1}"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a:defRPr/>
            </a:pPr>
            <a:fld id="{68D22129-2BBD-F24C-947F-F31D3D8E83BC}"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67151"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1" y="1825625"/>
            <a:ext cx="3867151"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a:defRPr/>
            </a:pPr>
            <a:fld id="{A5849C65-D6A8-0948-B7B0-6EDA8DCC2CFC}"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a:defRPr/>
            </a:pPr>
            <a:fld id="{07158620-1099-EC49-979A-62F945BAD8E4}" type="datetime1">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a:defRPr/>
            </a:pPr>
            <a:fld id="{E7B3EF80-24F0-3845-9819-F923299FBE6E}" type="datetime1">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D80AACAE-350A-3145-A13C-898A0CAF99E8}"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fld id="{ECE8290F-0C24-1444-B941-F35815AA916D}" type="datetime1">
              <a:rPr lang="zh-CN" altLang="en-US" smtClean="0"/>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9543E962-BA6D-461C-BAE5-12C247842BAA}" type="slidenum">
              <a:rPr lang="zh-CN" altLang="en-US"/>
            </a:fld>
            <a:endParaRPr lang="zh-CN" altLang="en-US" sz="18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a:defRPr/>
            </a:pPr>
            <a:fld id="{11CD3BCA-13EC-2249-8B9E-1943F10F4AF1}"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latinLnBrk="0" hangingPunct="1">
              <a:lnSpc>
                <a:spcPct val="90000"/>
              </a:lnSpc>
              <a:spcBef>
                <a:spcPts val="1000"/>
              </a:spcBef>
              <a:spcAft>
                <a:spcPts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a:defRPr/>
            </a:pPr>
            <a:fld id="{B1D059D9-E773-DB4B-B03A-99F09C056490}"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a:defRPr/>
            </a:pPr>
            <a:fld id="{84AEAFBF-B31A-E541-A380-82B0BD397D2A}"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2" y="365125"/>
            <a:ext cx="57626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a:defRPr/>
            </a:pPr>
            <a:fld id="{61319B2B-6502-3A44-8C96-2AFAF3AF602B}"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83CA0ACD-5099-8445-B147-652D795206D0}"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1C7D277E-8F42-524B-8553-0B9283DBD3D6}" type="datetime1">
              <a:rPr lang="zh-CN" altLang="en-US" smtClean="0"/>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50D8B677-1B41-4F0B-883A-84A0FA1EA789}" type="slidenum">
              <a:rPr lang="zh-CN" altLang="en-US"/>
            </a:fld>
            <a:endParaRPr lang="zh-CN" altLang="en-US" sz="1800">
              <a:solidFill>
                <a:srgbClr val="000000"/>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803A9523-F9C9-D244-BA1F-068B1470525B}" type="datetime1">
              <a:rPr lang="zh-CN" altLang="en-US" smtClean="0"/>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E2426302-D0C7-4034-B1C5-E2C2FF5A2A12}" type="slidenum">
              <a:rPr lang="zh-CN" altLang="en-US"/>
            </a:fld>
            <a:endParaRPr lang="zh-CN" altLang="en-US" sz="1800">
              <a:solidFill>
                <a:srgbClr val="000000"/>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fld id="{63B6BFEB-C9F7-C94A-8E29-6CBADD13F757}" type="datetime1">
              <a:rPr lang="zh-CN" altLang="en-US" smtClean="0"/>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0E5BF6C8-229C-45FC-A5BE-29A7A9447EF1}" type="slidenum">
              <a:rPr lang="zh-CN" altLang="en-US"/>
            </a:fld>
            <a:endParaRPr lang="zh-CN" altLang="en-US" sz="1800">
              <a:solidFill>
                <a:srgbClr val="000000"/>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vl1pPr>
          </a:lstStyle>
          <a:p>
            <a:fld id="{C5F9F45A-6ACC-1E47-BC91-BBCD35304D08}" type="datetime1">
              <a:rPr lang="zh-CN" altLang="en-US" smtClean="0"/>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F27796F9-A33B-4DB8-8D8D-2DD8290E3378}" type="slidenum">
              <a:rPr lang="zh-CN" altLang="en-US"/>
            </a:fld>
            <a:endParaRPr lang="zh-CN" altLang="en-US" sz="1800">
              <a:solidFill>
                <a:srgbClr val="000000"/>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vl1pPr>
          </a:lstStyle>
          <a:p>
            <a:fld id="{C06A08E4-DD2D-6246-89FE-88FFC196BE6A}" type="datetime1">
              <a:rPr lang="zh-CN" altLang="en-US" smtClean="0"/>
            </a:fld>
            <a:endParaRPr lang="zh-CN" altLang="en-US" sz="1800">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822C1957-89E5-4344-BC76-3546047532B6}" type="slidenum">
              <a:rPr lang="zh-CN" altLang="en-US"/>
            </a:fld>
            <a:endParaRPr lang="zh-CN" altLang="en-US" sz="18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vl1pPr>
          </a:lstStyle>
          <a:p>
            <a:fld id="{A53DB877-78AA-A546-8936-87533D15099C}" type="datetime1">
              <a:rPr lang="zh-CN" altLang="en-US" smtClean="0"/>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874D4C73-8737-47A8-9B6F-E957761C1E83}" type="slidenum">
              <a:rPr lang="zh-CN" altLang="en-US"/>
            </a:fld>
            <a:endParaRPr lang="zh-CN" altLang="en-US" sz="1800">
              <a:solidFill>
                <a:srgbClr val="000000"/>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FE1693CF-DAA6-984C-9292-F512DDC9EC51}" type="datetime1">
              <a:rPr lang="zh-CN" altLang="en-US" smtClean="0"/>
            </a:fld>
            <a:endParaRPr lang="zh-CN" altLang="en-US" sz="1800">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BC4ADB0D-D4FE-4786-B412-96E3889E26E9}" type="slidenum">
              <a:rPr lang="zh-CN" altLang="en-US"/>
            </a:fld>
            <a:endParaRPr lang="zh-CN" altLang="en-US" sz="1800">
              <a:solidFill>
                <a:srgbClr val="000000"/>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A05C52DA-05D8-6948-91A9-11A5222C8922}" type="datetime1">
              <a:rPr lang="zh-CN" altLang="en-US" smtClean="0"/>
            </a:fld>
            <a:endParaRPr lang="zh-CN" altLang="en-US" sz="1800">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58C05448-578B-4D3E-88FE-66DEEC4CFFCE}" type="slidenum">
              <a:rPr lang="zh-CN" altLang="en-US"/>
            </a:fld>
            <a:endParaRPr lang="zh-CN" altLang="en-US" sz="1800">
              <a:solidFill>
                <a:srgbClr val="000000"/>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fld id="{074C9F29-48FF-574E-AF39-87A096C7930A}" type="datetime1">
              <a:rPr lang="zh-CN" altLang="en-US" smtClean="0"/>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3E74D288-C7A0-4D6E-A488-9C63C214DB0D}" type="slidenum">
              <a:rPr lang="zh-CN" altLang="en-US"/>
            </a:fld>
            <a:endParaRPr lang="zh-CN" altLang="en-US" sz="1800">
              <a:solidFill>
                <a:srgbClr val="000000"/>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fld id="{1524DF4E-1B97-9A44-BAC3-BA70B1DA44CA}" type="datetime1">
              <a:rPr lang="zh-CN" altLang="en-US" smtClean="0"/>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C36CF618-DDCB-4BA2-8238-0A17F1F8D116}" type="slidenum">
              <a:rPr lang="zh-CN" altLang="en-US"/>
            </a:fld>
            <a:endParaRPr lang="zh-CN" altLang="en-US" sz="1800">
              <a:solidFill>
                <a:srgbClr val="000000"/>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301634EC-EDB9-994B-98DA-81907BB889BE}" type="datetime1">
              <a:rPr lang="zh-CN" altLang="en-US" smtClean="0"/>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1FE156D-61D9-435C-8B42-B78AB3D0630E}" type="slidenum">
              <a:rPr lang="zh-CN" altLang="en-US"/>
            </a:fld>
            <a:endParaRPr lang="zh-CN" altLang="en-US" sz="1800">
              <a:solidFill>
                <a:srgbClr val="000000"/>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C951978F-4AD4-9D4F-9B2D-C681198916D1}" type="datetime1">
              <a:rPr lang="zh-CN" altLang="en-US" smtClean="0"/>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01C51257-4053-4722-9356-690A25E6B65E}" type="slidenum">
              <a:rPr lang="zh-CN" altLang="en-US"/>
            </a:fld>
            <a:endParaRPr lang="zh-CN" altLang="en-US" sz="1800">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vl1pPr>
          </a:lstStyle>
          <a:p>
            <a:fld id="{368E3DF7-2BDF-064D-BD7A-42F4AB9D0613}" type="datetime1">
              <a:rPr lang="zh-CN" altLang="en-US" smtClean="0"/>
            </a:fld>
            <a:endParaRPr lang="zh-CN" altLang="en-US" sz="1800">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966215CC-07F8-4AC7-93AC-492F236859C4}" type="slidenum">
              <a:rPr lang="zh-CN" altLang="en-US"/>
            </a:fld>
            <a:endParaRPr lang="zh-CN" altLang="en-US" sz="1800">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BDCC4C33-C65A-E242-B06D-4DAC6DB752DE}" type="datetime1">
              <a:rPr lang="zh-CN" altLang="en-US" smtClean="0"/>
            </a:fld>
            <a:endParaRPr lang="zh-CN" altLang="en-US" sz="1800">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6D44CC43-C11F-429E-AD06-DB234084621C}" type="slidenum">
              <a:rPr lang="zh-CN" altLang="en-US"/>
            </a:fld>
            <a:endParaRPr lang="zh-CN" altLang="en-US" sz="1800">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6C006239-0964-DF44-9F55-1802E023C198}" type="datetime1">
              <a:rPr lang="zh-CN" altLang="en-US" smtClean="0"/>
            </a:fld>
            <a:endParaRPr lang="zh-CN" altLang="en-US" sz="1800">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E1CD0FA3-CE26-4B1E-A012-0318554CFC7D}" type="slidenum">
              <a:rPr lang="zh-CN" altLang="en-US"/>
            </a:fld>
            <a:endParaRPr lang="zh-CN" altLang="en-US" sz="1800">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fld id="{4D5FCF95-E4A6-8344-86BA-0AE726E55396}" type="datetime1">
              <a:rPr lang="zh-CN" altLang="en-US" smtClean="0"/>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B6CB5738-8CD9-4D2B-90C0-ADC3D3A2F8A0}" type="slidenum">
              <a:rPr lang="zh-CN" altLang="en-US"/>
            </a:fld>
            <a:endParaRPr lang="zh-CN" altLang="en-US" sz="1800">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fld id="{D6CFC457-7B67-6445-8A04-9BF29119CEBD}" type="datetime1">
              <a:rPr lang="zh-CN" altLang="en-US" smtClean="0"/>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A0516664-3666-45FC-B60E-B13366059E0B}" type="slidenum">
              <a:rPr lang="zh-CN" altLang="en-US"/>
            </a:fld>
            <a:endParaRPr lang="zh-CN" altLang="en-US" sz="1800">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slideLayout" Target="../slideLayouts/slideLayout3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2" Type="http://schemas.openxmlformats.org/officeDocument/2006/relationships/theme" Target="../theme/theme4.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rgbClr val="E6E6E5"/>
            </a:gs>
            <a:gs pos="100000">
              <a:schemeClr val="bg1"/>
            </a:gs>
          </a:gsLst>
          <a:lin ang="13500000" scaled="1"/>
          <a:tileRect/>
        </a:gra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sym typeface="Calibri Light" panose="020F0302020204030204" pitchFamily="34" charset="0"/>
              </a:rPr>
              <a:t>单击此处编辑母版标题样式</a:t>
            </a:r>
            <a:endParaRPr lang="zh-CN">
              <a:sym typeface="Calibri Light" panose="020F0302020204030204" pitchFamily="34" charset="0"/>
            </a:endParaRP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sym typeface="Calibri" panose="020F0502020204030204" charset="0"/>
              </a:rPr>
              <a:t>单击此处编辑母版文本样式</a:t>
            </a:r>
            <a:endParaRPr lang="zh-CN">
              <a:sym typeface="Calibri" panose="020F0502020204030204" charset="0"/>
            </a:endParaRPr>
          </a:p>
          <a:p>
            <a:pPr lvl="1"/>
            <a:r>
              <a:rPr lang="zh-CN">
                <a:sym typeface="Calibri" panose="020F0502020204030204" charset="0"/>
              </a:rPr>
              <a:t>第二级</a:t>
            </a:r>
            <a:endParaRPr lang="zh-CN">
              <a:sym typeface="Calibri" panose="020F0502020204030204" charset="0"/>
            </a:endParaRPr>
          </a:p>
          <a:p>
            <a:pPr lvl="2"/>
            <a:r>
              <a:rPr lang="zh-CN">
                <a:sym typeface="Calibri" panose="020F0502020204030204" charset="0"/>
              </a:rPr>
              <a:t>第三级</a:t>
            </a:r>
            <a:endParaRPr lang="zh-CN">
              <a:sym typeface="Calibri" panose="020F0502020204030204" charset="0"/>
            </a:endParaRPr>
          </a:p>
          <a:p>
            <a:pPr lvl="3"/>
            <a:r>
              <a:rPr lang="zh-CN">
                <a:sym typeface="Calibri" panose="020F0502020204030204" charset="0"/>
              </a:rPr>
              <a:t>第四级</a:t>
            </a:r>
            <a:endParaRPr lang="zh-CN">
              <a:sym typeface="Calibri" panose="020F0502020204030204" charset="0"/>
            </a:endParaRPr>
          </a:p>
          <a:p>
            <a:pPr lvl="4"/>
            <a:r>
              <a:rPr lang="zh-CN">
                <a:sym typeface="Calibri" panose="020F0502020204030204" charset="0"/>
              </a:rPr>
              <a:t>第五级</a:t>
            </a:r>
            <a:endParaRPr lang="zh-CN">
              <a:sym typeface="Calibri" panose="020F0502020204030204" charset="0"/>
            </a:endParaRP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a:solidFill>
                  <a:srgbClr val="898989"/>
                </a:solidFill>
              </a:defRPr>
            </a:lvl1pPr>
          </a:lstStyle>
          <a:p>
            <a:pPr fontAlgn="base">
              <a:spcBef>
                <a:spcPct val="0"/>
              </a:spcBef>
              <a:spcAft>
                <a:spcPct val="0"/>
              </a:spcAft>
              <a:buFont typeface="Arial" panose="020B0604020202020204" pitchFamily="34" charset="0"/>
              <a:buNone/>
            </a:pPr>
            <a:fld id="{B9EC2788-F150-DB47-B51F-90341513215E}" type="datetime1">
              <a:rPr lang="zh-CN" altLang="en-US" smtClean="0">
                <a:latin typeface="Arial" panose="020B0604020202020204" pitchFamily="34" charset="0"/>
              </a:rPr>
            </a:fld>
            <a:endParaRPr lang="zh-CN" altLang="en-US" sz="1800">
              <a:solidFill>
                <a:srgbClr val="000000"/>
              </a:solidFill>
              <a:latin typeface="Arial" panose="020B0604020202020204" pitchFamily="34" charset="0"/>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a:solidFill>
                  <a:srgbClr val="898989"/>
                </a:solidFill>
              </a:defRPr>
            </a:lvl1pPr>
          </a:lstStyle>
          <a:p>
            <a:pPr fontAlgn="base">
              <a:spcBef>
                <a:spcPct val="0"/>
              </a:spcBef>
              <a:spcAft>
                <a:spcPct val="0"/>
              </a:spcAft>
              <a:buFont typeface="Arial" panose="020B0604020202020204" pitchFamily="34" charset="0"/>
              <a:buNone/>
            </a:pPr>
            <a:endParaRPr lang="zh-CN" altLang="zh-CN">
              <a:latin typeface="Arial" panose="020B0604020202020204" pitchFamily="34" charset="0"/>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a:solidFill>
                  <a:srgbClr val="898989"/>
                </a:solidFill>
              </a:defRPr>
            </a:lvl1pPr>
          </a:lstStyle>
          <a:p>
            <a:pPr fontAlgn="base">
              <a:spcBef>
                <a:spcPct val="0"/>
              </a:spcBef>
              <a:spcAft>
                <a:spcPct val="0"/>
              </a:spcAft>
              <a:buFont typeface="Arial" panose="020B0604020202020204" pitchFamily="34" charset="0"/>
              <a:buNone/>
            </a:pPr>
            <a:fld id="{EB0544BB-494F-45BD-BA9C-5F9D962259C2}" type="slidenum">
              <a:rPr lang="zh-CN" altLang="en-US">
                <a:latin typeface="Arial" panose="020B0604020202020204" pitchFamily="34" charset="0"/>
              </a:rPr>
            </a:fld>
            <a:endParaRPr lang="zh-CN" altLang="en-US" sz="180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marL="914400" indent="-914400" algn="l" rtl="0" fontAlgn="base">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charset="0"/>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charset="0"/>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E6E6E5"/>
            </a:gs>
            <a:gs pos="100000">
              <a:schemeClr val="bg1"/>
            </a:gs>
          </a:gsLst>
          <a:lin ang="135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CD6C15-2E17-BC42-9701-143C00C4F36A}"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E6E6E5"/>
            </a:gs>
            <a:gs pos="100000">
              <a:schemeClr val="bg1"/>
            </a:gs>
          </a:gsLst>
          <a:lin ang="135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a:noFill/>
          <a:ln w="9525">
            <a:noFill/>
            <a:miter/>
          </a:ln>
        </p:spPr>
        <p:txBody>
          <a:bodyPr anchor="ctr"/>
          <a:lstStyle/>
          <a:p>
            <a:pPr lvl="0"/>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a:noFill/>
          <a:ln w="9525">
            <a:noFill/>
            <a:miter/>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defRPr/>
            </a:pPr>
            <a:fld id="{419CED51-27CD-A040-B0AE-5F768205975E}"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sym typeface="Calibri Light" panose="020F0302020204030204" pitchFamily="34" charset="0"/>
              </a:rPr>
              <a:t>单击此处编辑母版标题样式</a:t>
            </a:r>
            <a:endParaRPr lang="zh-CN">
              <a:sym typeface="Calibri Light" panose="020F0302020204030204" pitchFamily="34" charset="0"/>
            </a:endParaRP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sym typeface="Calibri" panose="020F0502020204030204" charset="0"/>
              </a:rPr>
              <a:t>单击此处编辑母版文本样式</a:t>
            </a:r>
            <a:endParaRPr lang="zh-CN">
              <a:sym typeface="Calibri" panose="020F0502020204030204" charset="0"/>
            </a:endParaRPr>
          </a:p>
          <a:p>
            <a:pPr lvl="1"/>
            <a:r>
              <a:rPr lang="zh-CN">
                <a:sym typeface="Calibri" panose="020F0502020204030204" charset="0"/>
              </a:rPr>
              <a:t>第二级</a:t>
            </a:r>
            <a:endParaRPr lang="zh-CN">
              <a:sym typeface="Calibri" panose="020F0502020204030204" charset="0"/>
            </a:endParaRPr>
          </a:p>
          <a:p>
            <a:pPr lvl="2"/>
            <a:r>
              <a:rPr lang="zh-CN">
                <a:sym typeface="Calibri" panose="020F0502020204030204" charset="0"/>
              </a:rPr>
              <a:t>第三级</a:t>
            </a:r>
            <a:endParaRPr lang="zh-CN">
              <a:sym typeface="Calibri" panose="020F0502020204030204" charset="0"/>
            </a:endParaRPr>
          </a:p>
          <a:p>
            <a:pPr lvl="3"/>
            <a:r>
              <a:rPr lang="zh-CN">
                <a:sym typeface="Calibri" panose="020F0502020204030204" charset="0"/>
              </a:rPr>
              <a:t>第四级</a:t>
            </a:r>
            <a:endParaRPr lang="zh-CN">
              <a:sym typeface="Calibri" panose="020F0502020204030204" charset="0"/>
            </a:endParaRPr>
          </a:p>
          <a:p>
            <a:pPr lvl="4"/>
            <a:r>
              <a:rPr lang="zh-CN">
                <a:sym typeface="Calibri" panose="020F0502020204030204" charset="0"/>
              </a:rPr>
              <a:t>第五级</a:t>
            </a:r>
            <a:endParaRPr lang="zh-CN">
              <a:sym typeface="Calibri" panose="020F0502020204030204" charset="0"/>
            </a:endParaRP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a:solidFill>
                  <a:srgbClr val="898989"/>
                </a:solidFill>
              </a:defRPr>
            </a:lvl1pPr>
          </a:lstStyle>
          <a:p>
            <a:pPr fontAlgn="base">
              <a:spcBef>
                <a:spcPct val="0"/>
              </a:spcBef>
              <a:spcAft>
                <a:spcPct val="0"/>
              </a:spcAft>
              <a:buFont typeface="Arial" panose="020B0604020202020204" pitchFamily="34" charset="0"/>
              <a:buNone/>
            </a:pPr>
            <a:fld id="{D0ABE4B3-2371-324A-AE58-4A5D766B9FA5}" type="datetime1">
              <a:rPr lang="zh-CN" altLang="en-US" smtClean="0">
                <a:latin typeface="Arial" panose="020B0604020202020204" pitchFamily="34" charset="0"/>
              </a:rPr>
            </a:fld>
            <a:endParaRPr lang="zh-CN" altLang="en-US" sz="1800">
              <a:solidFill>
                <a:srgbClr val="000000"/>
              </a:solidFill>
              <a:latin typeface="Arial" panose="020B0604020202020204" pitchFamily="34" charset="0"/>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a:solidFill>
                  <a:srgbClr val="898989"/>
                </a:solidFill>
              </a:defRPr>
            </a:lvl1pPr>
          </a:lstStyle>
          <a:p>
            <a:pPr fontAlgn="base">
              <a:spcBef>
                <a:spcPct val="0"/>
              </a:spcBef>
              <a:spcAft>
                <a:spcPct val="0"/>
              </a:spcAft>
              <a:buFont typeface="Arial" panose="020B0604020202020204" pitchFamily="34" charset="0"/>
              <a:buNone/>
            </a:pPr>
            <a:endParaRPr lang="zh-CN" altLang="zh-CN">
              <a:latin typeface="Arial" panose="020B0604020202020204" pitchFamily="34" charset="0"/>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1200">
                <a:solidFill>
                  <a:srgbClr val="898989"/>
                </a:solidFill>
              </a:defRPr>
            </a:lvl1pPr>
          </a:lstStyle>
          <a:p>
            <a:pPr fontAlgn="base">
              <a:spcBef>
                <a:spcPct val="0"/>
              </a:spcBef>
              <a:spcAft>
                <a:spcPct val="0"/>
              </a:spcAft>
              <a:buFont typeface="Arial" panose="020B0604020202020204" pitchFamily="34" charset="0"/>
              <a:buNone/>
            </a:pPr>
            <a:fld id="{3F7E57E0-85F1-456D-9C3D-FBC40B668677}" type="slidenum">
              <a:rPr lang="zh-CN" altLang="en-US" smtClean="0">
                <a:latin typeface="Arial" panose="020B0604020202020204" pitchFamily="34" charset="0"/>
              </a:rPr>
            </a:fld>
            <a:endParaRPr lang="zh-CN" altLang="en-US" sz="180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hdr="0" ftr="0"/>
  <p:txStyles>
    <p:titleStyle>
      <a:lvl1pPr marL="914400" indent="-914400" algn="l" rtl="0" fontAlgn="base">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charset="0"/>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charset="0"/>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6.xml"/><Relationship Id="rId2" Type="http://schemas.openxmlformats.org/officeDocument/2006/relationships/tags" Target="../tags/tag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png"/><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9" Type="http://schemas.openxmlformats.org/officeDocument/2006/relationships/image" Target="../media/image22.jpeg"/><Relationship Id="rId8" Type="http://schemas.openxmlformats.org/officeDocument/2006/relationships/image" Target="../media/image21.jpeg"/><Relationship Id="rId7" Type="http://schemas.openxmlformats.org/officeDocument/2006/relationships/image" Target="../media/image20.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GIF"/><Relationship Id="rId3" Type="http://schemas.openxmlformats.org/officeDocument/2006/relationships/image" Target="../media/image16.GIF"/><Relationship Id="rId2" Type="http://schemas.openxmlformats.org/officeDocument/2006/relationships/image" Target="../media/image15.GIF"/><Relationship Id="rId10" Type="http://schemas.openxmlformats.org/officeDocument/2006/relationships/slideLayout" Target="../slideLayouts/slideLayout13.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png"/><Relationship Id="rId1" Type="http://schemas.openxmlformats.org/officeDocument/2006/relationships/chart" Target="../charts/char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8.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5.GIF"/><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png"/><Relationship Id="rId1" Type="http://schemas.openxmlformats.org/officeDocument/2006/relationships/image" Target="../media/image38.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3.xml"/><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5.xml"/><Relationship Id="rId4" Type="http://schemas.openxmlformats.org/officeDocument/2006/relationships/image" Target="../media/image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3.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6.xml"/><Relationship Id="rId2" Type="http://schemas.openxmlformats.org/officeDocument/2006/relationships/tags" Target="../tags/tag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strator\Desktop\wuyiqiongg工作目录\长安校区1.jpg长安校区1"/>
          <p:cNvPicPr>
            <a:picLocks noChangeAspect="1"/>
          </p:cNvPicPr>
          <p:nvPr/>
        </p:nvPicPr>
        <p:blipFill rotWithShape="1">
          <a:blip r:embed="rId1"/>
          <a:srcRect/>
          <a:stretch>
            <a:fillRect/>
          </a:stretch>
        </p:blipFill>
        <p:spPr>
          <a:xfrm>
            <a:off x="-1" y="34397"/>
            <a:ext cx="12192000" cy="6858000"/>
          </a:xfrm>
          <a:prstGeom prst="rect">
            <a:avLst/>
          </a:prstGeom>
        </p:spPr>
      </p:pic>
      <p:sp>
        <p:nvSpPr>
          <p:cNvPr id="3075" name="直角三角形 10"/>
          <p:cNvSpPr>
            <a:spLocks noChangeArrowheads="1"/>
          </p:cNvSpPr>
          <p:nvPr/>
        </p:nvSpPr>
        <p:spPr bwMode="auto">
          <a:xfrm rot="1740000" flipH="1">
            <a:off x="1128760" y="-3814466"/>
            <a:ext cx="10100964" cy="10393490"/>
          </a:xfrm>
          <a:prstGeom prst="rtTriangle">
            <a:avLst/>
          </a:prstGeom>
          <a:solidFill>
            <a:srgbClr val="3E6BBC">
              <a:alpha val="44119"/>
            </a:srgbClr>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 name="文本框 15"/>
          <p:cNvSpPr txBox="1"/>
          <p:nvPr/>
        </p:nvSpPr>
        <p:spPr>
          <a:xfrm>
            <a:off x="3158218" y="2530481"/>
            <a:ext cx="5875563" cy="1200329"/>
          </a:xfrm>
          <a:prstGeom prst="rect">
            <a:avLst/>
          </a:prstGeom>
          <a:noFill/>
        </p:spPr>
        <p:txBody>
          <a:bodyPr wrap="square" rtlCol="0">
            <a:spAutoFit/>
          </a:bodyPr>
          <a:lstStyle/>
          <a:p>
            <a:pPr algn="ctr"/>
            <a:r>
              <a:rPr lang="zh-CN" altLang="en-US" sz="7200" b="1" dirty="0">
                <a:solidFill>
                  <a:prstClr val="white"/>
                </a:solidFill>
                <a:latin typeface="微软雅黑" panose="020B0503020204020204" pitchFamily="34" charset="-122"/>
                <a:ea typeface="微软雅黑" panose="020B0503020204020204" pitchFamily="34" charset="-122"/>
              </a:rPr>
              <a:t>软件需求工程</a:t>
            </a:r>
            <a:endParaRPr lang="zh-CN" altLang="en-US" sz="7200" b="1" dirty="0">
              <a:solidFill>
                <a:prstClr val="white"/>
              </a:solidFill>
              <a:latin typeface="微软雅黑" panose="020B0503020204020204" pitchFamily="34" charset="-122"/>
              <a:ea typeface="微软雅黑" panose="020B0503020204020204" pitchFamily="34" charset="-122"/>
            </a:endParaRPr>
          </a:p>
        </p:txBody>
      </p:sp>
      <p:sp>
        <p:nvSpPr>
          <p:cNvPr id="18" name="矩形 17"/>
          <p:cNvSpPr/>
          <p:nvPr/>
        </p:nvSpPr>
        <p:spPr>
          <a:xfrm>
            <a:off x="1810509" y="3730464"/>
            <a:ext cx="8570980" cy="646331"/>
          </a:xfrm>
          <a:prstGeom prst="rect">
            <a:avLst/>
          </a:prstGeom>
        </p:spPr>
        <p:txBody>
          <a:bodyPr wrap="square">
            <a:spAutoFit/>
          </a:bodyPr>
          <a:lstStyle/>
          <a:p>
            <a:r>
              <a:rPr lang="en-US" altLang="zh-CN" sz="3600" dirty="0">
                <a:solidFill>
                  <a:prstClr val="white"/>
                </a:solidFill>
                <a:latin typeface="微软雅黑" panose="020B0503020204020204" pitchFamily="34" charset="-122"/>
                <a:ea typeface="微软雅黑" panose="020B0503020204020204" pitchFamily="34" charset="-122"/>
              </a:rPr>
              <a:t>Software Requirements</a:t>
            </a:r>
            <a:r>
              <a:rPr lang="zh-CN" altLang="en-US" sz="3600" dirty="0">
                <a:solidFill>
                  <a:prstClr val="white"/>
                </a:solidFill>
                <a:latin typeface="微软雅黑" panose="020B0503020204020204" pitchFamily="34" charset="-122"/>
                <a:ea typeface="微软雅黑" panose="020B0503020204020204" pitchFamily="34" charset="-122"/>
              </a:rPr>
              <a:t> </a:t>
            </a:r>
            <a:r>
              <a:rPr lang="en-US" altLang="zh-CN" sz="3600" dirty="0">
                <a:solidFill>
                  <a:prstClr val="white"/>
                </a:solidFill>
                <a:latin typeface="微软雅黑" panose="020B0503020204020204" pitchFamily="34" charset="-122"/>
                <a:ea typeface="微软雅黑" panose="020B0503020204020204" pitchFamily="34" charset="-122"/>
              </a:rPr>
              <a:t>Engineering</a:t>
            </a:r>
            <a:endParaRPr lang="en-US" altLang="zh-CN" sz="3600" dirty="0">
              <a:solidFill>
                <a:prstClr val="white"/>
              </a:solidFill>
              <a:latin typeface="微软雅黑" panose="020B0503020204020204" pitchFamily="34" charset="-122"/>
              <a:ea typeface="微软雅黑" panose="020B0503020204020204" pitchFamily="34" charset="-122"/>
            </a:endParaRPr>
          </a:p>
        </p:txBody>
      </p:sp>
      <p:sp>
        <p:nvSpPr>
          <p:cNvPr id="21" name="等腰三角形 20"/>
          <p:cNvSpPr/>
          <p:nvPr/>
        </p:nvSpPr>
        <p:spPr>
          <a:xfrm rot="10800000">
            <a:off x="8199639" y="3159301"/>
            <a:ext cx="304800" cy="178676"/>
          </a:xfrm>
          <a:prstGeom prst="triangl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8" name="矩形 7"/>
          <p:cNvSpPr/>
          <p:nvPr/>
        </p:nvSpPr>
        <p:spPr>
          <a:xfrm>
            <a:off x="4836405" y="5725481"/>
            <a:ext cx="3923394" cy="837565"/>
          </a:xfrm>
          <a:prstGeom prst="rect">
            <a:avLst/>
          </a:prstGeom>
        </p:spPr>
        <p:txBody>
          <a:bodyPr wrap="square">
            <a:spAutoFit/>
          </a:bodyPr>
          <a:lstStyle/>
          <a:p>
            <a:pPr algn="ctr"/>
            <a:r>
              <a:rPr lang="zh-CN" altLang="en-US" sz="2000" dirty="0">
                <a:solidFill>
                  <a:prstClr val="white"/>
                </a:solidFill>
                <a:latin typeface="微软雅黑" panose="020B0503020204020204" pitchFamily="34" charset="-122"/>
                <a:ea typeface="微软雅黑" panose="020B0503020204020204" pitchFamily="34" charset="-122"/>
              </a:rPr>
              <a:t>西北工业大学  软件学院</a:t>
            </a:r>
            <a:endParaRPr lang="en-US" altLang="zh-CN" sz="2000" dirty="0">
              <a:solidFill>
                <a:prstClr val="white"/>
              </a:solidFill>
              <a:latin typeface="微软雅黑" panose="020B0503020204020204" pitchFamily="34" charset="-122"/>
              <a:ea typeface="微软雅黑" panose="020B0503020204020204" pitchFamily="34" charset="-122"/>
            </a:endParaRPr>
          </a:p>
          <a:p>
            <a:pPr algn="ctr"/>
            <a:endParaRPr lang="en-US" altLang="zh-CN" sz="1050" dirty="0">
              <a:solidFill>
                <a:prstClr val="white"/>
              </a:solidFill>
              <a:latin typeface="微软雅黑" panose="020B0503020204020204" pitchFamily="34" charset="-122"/>
              <a:ea typeface="微软雅黑" panose="020B0503020204020204" pitchFamily="34" charset="-122"/>
            </a:endParaRPr>
          </a:p>
          <a:p>
            <a:pPr algn="ctr"/>
            <a:r>
              <a:rPr lang="en-US" altLang="zh-CN" dirty="0">
                <a:solidFill>
                  <a:prstClr val="white"/>
                </a:solidFill>
                <a:latin typeface="微软雅黑" panose="020B0503020204020204" pitchFamily="34" charset="-122"/>
                <a:ea typeface="微软雅黑" panose="020B0503020204020204" pitchFamily="34" charset="-122"/>
              </a:rPr>
              <a:t>2023</a:t>
            </a:r>
            <a:r>
              <a:rPr lang="zh-CN" altLang="en-US" dirty="0">
                <a:solidFill>
                  <a:prstClr val="white"/>
                </a:solidFill>
                <a:latin typeface="微软雅黑" panose="020B0503020204020204" pitchFamily="34" charset="-122"/>
                <a:ea typeface="微软雅黑" panose="020B0503020204020204" pitchFamily="34" charset="-122"/>
              </a:rPr>
              <a:t>年</a:t>
            </a:r>
            <a:r>
              <a:rPr lang="en-US" altLang="zh-CN" dirty="0">
                <a:solidFill>
                  <a:prstClr val="white"/>
                </a:solidFill>
                <a:latin typeface="微软雅黑" panose="020B0503020204020204" pitchFamily="34" charset="-122"/>
                <a:ea typeface="微软雅黑" panose="020B0503020204020204" pitchFamily="34" charset="-122"/>
              </a:rPr>
              <a:t>3</a:t>
            </a:r>
            <a:r>
              <a:rPr lang="zh-CN" altLang="en-US" dirty="0">
                <a:solidFill>
                  <a:prstClr val="white"/>
                </a:solidFill>
                <a:latin typeface="微软雅黑" panose="020B0503020204020204" pitchFamily="34" charset="-122"/>
                <a:ea typeface="微软雅黑" panose="020B0503020204020204" pitchFamily="34" charset="-122"/>
              </a:rPr>
              <a:t>月</a:t>
            </a:r>
            <a:endParaRPr lang="en-US" altLang="zh-CN" dirty="0">
              <a:solidFill>
                <a:prstClr val="white"/>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41111" b="34040"/>
          <a:stretch>
            <a:fillRect/>
          </a:stretch>
        </p:blipFill>
        <p:spPr>
          <a:xfrm>
            <a:off x="860289" y="555083"/>
            <a:ext cx="3976116" cy="988004"/>
          </a:xfrm>
          <a:prstGeom prst="rect">
            <a:avLst/>
          </a:prstGeom>
        </p:spPr>
      </p:pic>
      <p:sp>
        <p:nvSpPr>
          <p:cNvPr id="3" name="日期占位符 2"/>
          <p:cNvSpPr>
            <a:spLocks noGrp="1"/>
          </p:cNvSpPr>
          <p:nvPr>
            <p:ph type="dt" sz="half" idx="10"/>
          </p:nvPr>
        </p:nvSpPr>
        <p:spPr/>
        <p:txBody>
          <a:bodyPr/>
          <a:lstStyle/>
          <a:p>
            <a:fld id="{6932877A-79AD-174E-914F-66F991D516ED}" type="datetime1">
              <a:rPr lang="zh-CN" altLang="en-US" smtClean="0"/>
            </a:fld>
            <a:endParaRPr lang="zh-CN" altLang="en-US" sz="1800">
              <a:solidFill>
                <a:srgbClr val="000000"/>
              </a:solidFill>
            </a:endParaRPr>
          </a:p>
        </p:txBody>
      </p:sp>
      <p:sp>
        <p:nvSpPr>
          <p:cNvPr id="4" name="灯片编号占位符 3"/>
          <p:cNvSpPr>
            <a:spLocks noGrp="1"/>
          </p:cNvSpPr>
          <p:nvPr>
            <p:ph type="sldNum" sz="quarter" idx="12"/>
          </p:nvPr>
        </p:nvSpPr>
        <p:spPr/>
        <p:txBody>
          <a:bodyPr/>
          <a:lstStyle/>
          <a:p>
            <a:fld id="{9805510A-DA74-4DE8-AC04-122A1026CB3D}" type="slidenum">
              <a:rPr lang="zh-CN" altLang="en-US" smtClean="0"/>
            </a:fld>
            <a:endParaRPr lang="zh-CN" altLang="en-US" sz="180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7"/>
          <p:cNvGrpSpPr/>
          <p:nvPr/>
        </p:nvGrpSpPr>
        <p:grpSpPr>
          <a:xfrm>
            <a:off x="108557" y="337632"/>
            <a:ext cx="3079750" cy="491607"/>
            <a:chOff x="198764" y="258545"/>
            <a:chExt cx="4105382" cy="656007"/>
          </a:xfrm>
        </p:grpSpPr>
        <p:grpSp>
          <p:nvGrpSpPr>
            <p:cNvPr id="19" name="组合 5"/>
            <p:cNvGrpSpPr/>
            <p:nvPr/>
          </p:nvGrpSpPr>
          <p:grpSpPr>
            <a:xfrm>
              <a:off x="198764" y="258545"/>
              <a:ext cx="700083" cy="563491"/>
              <a:chOff x="5075564" y="2933562"/>
              <a:chExt cx="2860947" cy="2302753"/>
            </a:xfrm>
          </p:grpSpPr>
          <p:sp>
            <p:nvSpPr>
              <p:cNvPr id="21" name="等腰三角形 20"/>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22" name="等腰三角形 21"/>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sp>
          <p:nvSpPr>
            <p:cNvPr id="20" name="文本框 6"/>
            <p:cNvSpPr txBox="1"/>
            <p:nvPr/>
          </p:nvSpPr>
          <p:spPr>
            <a:xfrm>
              <a:off x="988290" y="300221"/>
              <a:ext cx="3315856" cy="614331"/>
            </a:xfrm>
            <a:prstGeom prst="rect">
              <a:avLst/>
            </a:prstGeom>
            <a:noFill/>
            <a:ln w="9525">
              <a:noFill/>
              <a:miter/>
            </a:ln>
          </p:spPr>
          <p:txBody>
            <a:bodyPr>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rPr>
                <a:t>授课计划</a:t>
              </a:r>
              <a:endParaRPr lang="en-US" altLang="zh-CN" sz="2400" b="1" dirty="0">
                <a:solidFill>
                  <a:srgbClr val="000000"/>
                </a:solidFill>
                <a:latin typeface="微软雅黑" panose="020B0503020204020204" pitchFamily="34" charset="-122"/>
                <a:ea typeface="微软雅黑" panose="020B0503020204020204" pitchFamily="34" charset="-122"/>
              </a:endParaRPr>
            </a:p>
          </p:txBody>
        </p:sp>
      </p:grpSp>
      <p:sp>
        <p:nvSpPr>
          <p:cNvPr id="3" name="日期占位符 2"/>
          <p:cNvSpPr>
            <a:spLocks noGrp="1"/>
          </p:cNvSpPr>
          <p:nvPr>
            <p:ph type="dt" sz="half" idx="10"/>
          </p:nvPr>
        </p:nvSpPr>
        <p:spPr/>
        <p:txBody>
          <a:bodyPr/>
          <a:lstStyle/>
          <a:p>
            <a:fld id="{37D62A06-E20A-C04D-9A73-25904CFC6E2F}" type="datetime1">
              <a:rPr lang="zh-CN" altLang="en-US" smtClean="0">
                <a:solidFill>
                  <a:prstClr val="black">
                    <a:tint val="75000"/>
                  </a:prstClr>
                </a:solidFill>
              </a:rPr>
            </a:fld>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pic>
        <p:nvPicPr>
          <p:cNvPr id="37" name="图片 36"/>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graphicFrame>
        <p:nvGraphicFramePr>
          <p:cNvPr id="5" name="表格 5"/>
          <p:cNvGraphicFramePr>
            <a:graphicFrameLocks noGrp="1"/>
          </p:cNvGraphicFramePr>
          <p:nvPr>
            <p:custDataLst>
              <p:tags r:id="rId2"/>
            </p:custDataLst>
          </p:nvPr>
        </p:nvGraphicFramePr>
        <p:xfrm>
          <a:off x="700838" y="904136"/>
          <a:ext cx="10449761" cy="4987619"/>
        </p:xfrm>
        <a:graphic>
          <a:graphicData uri="http://schemas.openxmlformats.org/drawingml/2006/table">
            <a:tbl>
              <a:tblPr firstRow="1" bandRow="1">
                <a:tableStyleId>{5C22544A-7EE6-4342-B048-85BDC9FD1C3A}</a:tableStyleId>
              </a:tblPr>
              <a:tblGrid>
                <a:gridCol w="1289893"/>
                <a:gridCol w="9159868"/>
              </a:tblGrid>
              <a:tr h="529637">
                <a:tc>
                  <a:txBody>
                    <a:bodyPr/>
                    <a:lstStyle/>
                    <a:p>
                      <a:r>
                        <a:rPr lang="zh-CN" altLang="en-US" dirty="0">
                          <a:latin typeface="微软雅黑" panose="020B0503020204020204" pitchFamily="34" charset="-122"/>
                          <a:ea typeface="微软雅黑" panose="020B0503020204020204" pitchFamily="34" charset="-122"/>
                        </a:rPr>
                        <a:t>课次</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a:latin typeface="微软雅黑" panose="020B0503020204020204" pitchFamily="34" charset="-122"/>
                          <a:ea typeface="微软雅黑" panose="020B0503020204020204" pitchFamily="34" charset="-122"/>
                        </a:rPr>
                        <a:t>课程内容</a:t>
                      </a:r>
                      <a:endParaRPr lang="zh-CN" altLang="en-US" dirty="0">
                        <a:latin typeface="微软雅黑" panose="020B0503020204020204" pitchFamily="34" charset="-122"/>
                        <a:ea typeface="微软雅黑" panose="020B0503020204020204" pitchFamily="34" charset="-122"/>
                      </a:endParaRPr>
                    </a:p>
                  </a:txBody>
                  <a:tcPr/>
                </a:tc>
              </a:tr>
              <a:tr h="529637">
                <a:tc>
                  <a: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pPr marL="0" indent="0">
                        <a:buNone/>
                      </a:pPr>
                      <a:r>
                        <a:rPr lang="zh-CN" altLang="en-US"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章 软件需求文档</a:t>
                      </a:r>
                      <a:endParaRPr lang="en-US" altLang="zh-CN"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软件需求文档编写的基本原则</a:t>
                      </a:r>
                      <a:r>
                        <a:rPr lang="zh-CN" altLang="en-US"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常见需求文档</a:t>
                      </a:r>
                      <a:r>
                        <a:rPr lang="zh-CN" altLang="en-US"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r>
              <a:tr h="529637">
                <a:tc>
                  <a: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pPr marL="0" indent="0">
                        <a:buNone/>
                      </a:pPr>
                      <a:r>
                        <a:rPr lang="zh-CN" altLang="en-US"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章 软件需求文档</a:t>
                      </a:r>
                      <a:endParaRPr lang="en-US" altLang="zh-CN"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）软件需求规格说明；</a:t>
                      </a:r>
                      <a:r>
                        <a:rPr lang="en-US" altLang="zh-CN"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文档写作技巧。</a:t>
                      </a:r>
                      <a:endParaRPr lang="en-US" altLang="zh-CN" sz="1800" kern="1200" dirty="0">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a:tc>
              </a:tr>
              <a:tr h="529637">
                <a:tc>
                  <a: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章 需求验证（一）：</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）需求评审； </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r>
              <a:tr h="529637">
                <a:tc>
                  <a: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章 需求验证（二）：</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）需求评审，测试需求，制定验收标准。 </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r>
              <a:tr h="529637">
                <a:tc>
                  <a: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章 软件需求管理（一）：</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）需求开发与需求管理；</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）需求管理原则与实践；</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r>
              <a:tr h="529637">
                <a:tc>
                  <a: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章 软件需求管理（二）：</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）需求变更管理；</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r>
              <a:tr h="529637">
                <a:tc>
                  <a: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章 软件需求管理（三）：</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）需求跟踪；</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r>
              <a:tr h="529637">
                <a:tc>
                  <a: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章 软件需求管理（四）：</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）需求管理工具概要。</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r>
            </a:tbl>
          </a:graphicData>
        </a:graphic>
      </p:graphicFrame>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87657" y="2452118"/>
            <a:ext cx="451548" cy="1631216"/>
          </a:xfrm>
          <a:prstGeom prst="rect">
            <a:avLst/>
          </a:prstGeom>
          <a:noFill/>
        </p:spPr>
        <p:txBody>
          <a:bodyPr wrap="square" rtlCol="0">
            <a:spAutoFit/>
          </a:bodyPr>
          <a:lstStyle/>
          <a:p>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理论课成绩</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5" name="组合 24"/>
          <p:cNvGrpSpPr/>
          <p:nvPr/>
        </p:nvGrpSpPr>
        <p:grpSpPr bwMode="auto">
          <a:xfrm>
            <a:off x="9502332" y="4521129"/>
            <a:ext cx="1762125" cy="1897062"/>
            <a:chOff x="7355" y="5913"/>
            <a:chExt cx="2775" cy="2987"/>
          </a:xfrm>
        </p:grpSpPr>
        <p:sp>
          <p:nvSpPr>
            <p:cNvPr id="26" name="Freeform 15"/>
            <p:cNvSpPr>
              <a:spLocks noEditPoints="1"/>
            </p:cNvSpPr>
            <p:nvPr/>
          </p:nvSpPr>
          <p:spPr bwMode="auto">
            <a:xfrm rot="20342882">
              <a:off x="7355" y="5913"/>
              <a:ext cx="2555" cy="2215"/>
            </a:xfrm>
            <a:custGeom>
              <a:avLst/>
              <a:gdLst/>
              <a:ahLst/>
              <a:cxnLst>
                <a:cxn ang="0">
                  <a:pos x="703" y="973"/>
                </a:cxn>
                <a:cxn ang="0">
                  <a:pos x="0" y="591"/>
                </a:cxn>
                <a:cxn ang="0">
                  <a:pos x="443" y="0"/>
                </a:cxn>
                <a:cxn ang="0">
                  <a:pos x="1123" y="296"/>
                </a:cxn>
                <a:cxn ang="0">
                  <a:pos x="703" y="973"/>
                </a:cxn>
                <a:cxn ang="0">
                  <a:pos x="505" y="230"/>
                </a:cxn>
                <a:cxn ang="0">
                  <a:pos x="505" y="230"/>
                </a:cxn>
                <a:cxn ang="0">
                  <a:pos x="505" y="230"/>
                </a:cxn>
                <a:cxn ang="0">
                  <a:pos x="505" y="230"/>
                </a:cxn>
                <a:cxn ang="0">
                  <a:pos x="538" y="246"/>
                </a:cxn>
                <a:cxn ang="0">
                  <a:pos x="538" y="246"/>
                </a:cxn>
                <a:cxn ang="0">
                  <a:pos x="538" y="246"/>
                </a:cxn>
                <a:cxn ang="0">
                  <a:pos x="538" y="246"/>
                </a:cxn>
              </a:cxnLst>
              <a:rect l="0" t="0" r="r" b="b"/>
              <a:pathLst>
                <a:path w="1123" h="973">
                  <a:moveTo>
                    <a:pt x="703" y="973"/>
                  </a:moveTo>
                  <a:lnTo>
                    <a:pt x="0" y="591"/>
                  </a:lnTo>
                  <a:lnTo>
                    <a:pt x="443" y="0"/>
                  </a:lnTo>
                  <a:lnTo>
                    <a:pt x="1123" y="296"/>
                  </a:lnTo>
                  <a:lnTo>
                    <a:pt x="703" y="973"/>
                  </a:lnTo>
                  <a:close/>
                  <a:moveTo>
                    <a:pt x="505" y="230"/>
                  </a:moveTo>
                  <a:lnTo>
                    <a:pt x="505" y="230"/>
                  </a:lnTo>
                  <a:lnTo>
                    <a:pt x="505" y="230"/>
                  </a:lnTo>
                  <a:lnTo>
                    <a:pt x="505" y="230"/>
                  </a:lnTo>
                  <a:close/>
                  <a:moveTo>
                    <a:pt x="538" y="246"/>
                  </a:moveTo>
                  <a:lnTo>
                    <a:pt x="538" y="246"/>
                  </a:lnTo>
                  <a:lnTo>
                    <a:pt x="538" y="246"/>
                  </a:lnTo>
                  <a:lnTo>
                    <a:pt x="538" y="246"/>
                  </a:lnTo>
                  <a:close/>
                </a:path>
              </a:pathLst>
            </a:custGeom>
            <a:solidFill>
              <a:srgbClr val="F7A76E">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buFontTx/>
                <a:buNone/>
                <a:defRPr/>
              </a:pPr>
              <a:endParaRPr lang="en-US">
                <a:solidFill>
                  <a:prstClr val="white"/>
                </a:solidFill>
                <a:ea typeface="微软雅黑" panose="020B0503020204020204" pitchFamily="34" charset="-122"/>
              </a:endParaRPr>
            </a:p>
          </p:txBody>
        </p:sp>
        <p:sp>
          <p:nvSpPr>
            <p:cNvPr id="27" name="Freeform 16"/>
            <p:cNvSpPr/>
            <p:nvPr/>
          </p:nvSpPr>
          <p:spPr bwMode="auto">
            <a:xfrm rot="20342882">
              <a:off x="9148" y="6250"/>
              <a:ext cx="982" cy="2242"/>
            </a:xfrm>
            <a:custGeom>
              <a:avLst/>
              <a:gdLst/>
              <a:ahLst/>
              <a:cxnLst>
                <a:cxn ang="0">
                  <a:pos x="80" y="986"/>
                </a:cxn>
                <a:cxn ang="0">
                  <a:pos x="0" y="677"/>
                </a:cxn>
                <a:cxn ang="0">
                  <a:pos x="420" y="0"/>
                </a:cxn>
                <a:cxn ang="0">
                  <a:pos x="432" y="383"/>
                </a:cxn>
                <a:cxn ang="0">
                  <a:pos x="80" y="986"/>
                </a:cxn>
              </a:cxnLst>
              <a:rect l="0" t="0" r="r" b="b"/>
              <a:pathLst>
                <a:path w="432" h="986">
                  <a:moveTo>
                    <a:pt x="80" y="986"/>
                  </a:moveTo>
                  <a:lnTo>
                    <a:pt x="0" y="677"/>
                  </a:lnTo>
                  <a:lnTo>
                    <a:pt x="420" y="0"/>
                  </a:lnTo>
                  <a:lnTo>
                    <a:pt x="432" y="383"/>
                  </a:lnTo>
                  <a:lnTo>
                    <a:pt x="80" y="986"/>
                  </a:lnTo>
                  <a:close/>
                </a:path>
              </a:pathLst>
            </a:custGeom>
            <a:solidFill>
              <a:srgbClr val="FFECB3">
                <a:alpha val="5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buFontTx/>
                <a:buNone/>
                <a:defRPr/>
              </a:pPr>
              <a:endParaRPr lang="en-US">
                <a:solidFill>
                  <a:prstClr val="white"/>
                </a:solidFill>
                <a:ea typeface="微软雅黑" panose="020B0503020204020204" pitchFamily="34" charset="-122"/>
              </a:endParaRPr>
            </a:p>
          </p:txBody>
        </p:sp>
        <p:sp>
          <p:nvSpPr>
            <p:cNvPr id="28" name="Freeform 17"/>
            <p:cNvSpPr/>
            <p:nvPr/>
          </p:nvSpPr>
          <p:spPr bwMode="auto">
            <a:xfrm rot="20342882">
              <a:off x="7745" y="7328"/>
              <a:ext cx="1783" cy="1572"/>
            </a:xfrm>
            <a:custGeom>
              <a:avLst/>
              <a:gdLst/>
              <a:ahLst/>
              <a:cxnLst>
                <a:cxn ang="0">
                  <a:pos x="783" y="691"/>
                </a:cxn>
                <a:cxn ang="0">
                  <a:pos x="180" y="341"/>
                </a:cxn>
                <a:cxn ang="0">
                  <a:pos x="0" y="0"/>
                </a:cxn>
                <a:cxn ang="0">
                  <a:pos x="0" y="0"/>
                </a:cxn>
                <a:cxn ang="0">
                  <a:pos x="703" y="382"/>
                </a:cxn>
                <a:cxn ang="0">
                  <a:pos x="783" y="691"/>
                </a:cxn>
              </a:cxnLst>
              <a:rect l="0" t="0" r="r" b="b"/>
              <a:pathLst>
                <a:path w="783" h="691">
                  <a:moveTo>
                    <a:pt x="783" y="691"/>
                  </a:moveTo>
                  <a:lnTo>
                    <a:pt x="180" y="341"/>
                  </a:lnTo>
                  <a:lnTo>
                    <a:pt x="0" y="0"/>
                  </a:lnTo>
                  <a:lnTo>
                    <a:pt x="0" y="0"/>
                  </a:lnTo>
                  <a:lnTo>
                    <a:pt x="703" y="382"/>
                  </a:lnTo>
                  <a:lnTo>
                    <a:pt x="783" y="691"/>
                  </a:lnTo>
                  <a:close/>
                </a:path>
              </a:pathLst>
            </a:custGeom>
            <a:solidFill>
              <a:srgbClr val="F58F49">
                <a:alpha val="7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buFontTx/>
                <a:buNone/>
                <a:defRPr/>
              </a:pPr>
              <a:endParaRPr lang="en-US">
                <a:solidFill>
                  <a:prstClr val="white"/>
                </a:solidFill>
                <a:ea typeface="微软雅黑" panose="020B0503020204020204" pitchFamily="34" charset="-122"/>
              </a:endParaRPr>
            </a:p>
          </p:txBody>
        </p:sp>
      </p:grpSp>
      <p:grpSp>
        <p:nvGrpSpPr>
          <p:cNvPr id="18" name="组合 7"/>
          <p:cNvGrpSpPr/>
          <p:nvPr/>
        </p:nvGrpSpPr>
        <p:grpSpPr>
          <a:xfrm>
            <a:off x="108557" y="337632"/>
            <a:ext cx="3079750" cy="491607"/>
            <a:chOff x="198764" y="258545"/>
            <a:chExt cx="4105382" cy="656007"/>
          </a:xfrm>
        </p:grpSpPr>
        <p:grpSp>
          <p:nvGrpSpPr>
            <p:cNvPr id="19" name="组合 5"/>
            <p:cNvGrpSpPr/>
            <p:nvPr/>
          </p:nvGrpSpPr>
          <p:grpSpPr>
            <a:xfrm>
              <a:off x="198764" y="258545"/>
              <a:ext cx="700083" cy="563491"/>
              <a:chOff x="5075564" y="2933562"/>
              <a:chExt cx="2860947" cy="2302753"/>
            </a:xfrm>
          </p:grpSpPr>
          <p:sp>
            <p:nvSpPr>
              <p:cNvPr id="21" name="等腰三角形 20"/>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22" name="等腰三角形 21"/>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sp>
          <p:nvSpPr>
            <p:cNvPr id="20" name="文本框 6"/>
            <p:cNvSpPr txBox="1"/>
            <p:nvPr/>
          </p:nvSpPr>
          <p:spPr>
            <a:xfrm>
              <a:off x="988290" y="300221"/>
              <a:ext cx="3315856" cy="614331"/>
            </a:xfrm>
            <a:prstGeom prst="rect">
              <a:avLst/>
            </a:prstGeom>
            <a:noFill/>
            <a:ln w="9525">
              <a:noFill/>
              <a:miter/>
            </a:ln>
          </p:spPr>
          <p:txBody>
            <a:bodyPr>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rPr>
                <a:t>考核及成绩构成</a:t>
              </a:r>
              <a:endParaRPr lang="en-US" altLang="zh-CN" sz="2400" b="1" dirty="0">
                <a:solidFill>
                  <a:srgbClr val="000000"/>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3653790" y="2179320"/>
            <a:ext cx="5955665" cy="3063240"/>
          </a:xfrm>
          <a:prstGeom prst="rect">
            <a:avLst/>
          </a:prstGeom>
        </p:spPr>
        <p:txBody>
          <a:bodyPr wrap="square">
            <a:spAutoFit/>
          </a:bodyPr>
          <a:lstStyle/>
          <a:p>
            <a:pPr lvl="0">
              <a:lnSpc>
                <a:spcPct val="140000"/>
              </a:lnSpc>
              <a:spcBef>
                <a:spcPct val="0"/>
              </a:spcBef>
              <a:buFont typeface="Wingdings" panose="05000000000000000000" charset="0"/>
              <a:buChar char="Ø"/>
            </a:pPr>
            <a:r>
              <a:rPr lang="en-US" altLang="zh-CN" sz="3200" b="1" dirty="0">
                <a:solidFill>
                  <a:schemeClr val="accent1"/>
                </a:solidFill>
              </a:rPr>
              <a:t>15%</a:t>
            </a:r>
            <a:r>
              <a:rPr lang="zh-CN" altLang="en-US" sz="3200" b="1" dirty="0">
                <a:solidFill>
                  <a:schemeClr val="accent1"/>
                </a:solidFill>
              </a:rPr>
              <a:t>  </a:t>
            </a:r>
            <a:r>
              <a:rPr lang="zh-CN" altLang="en-US" sz="2800" b="1" dirty="0"/>
              <a:t>课堂表现情况</a:t>
            </a:r>
            <a:endParaRPr lang="en-US" altLang="zh-CN" sz="2800" b="1" dirty="0"/>
          </a:p>
          <a:p>
            <a:pPr lvl="0">
              <a:lnSpc>
                <a:spcPct val="140000"/>
              </a:lnSpc>
              <a:spcBef>
                <a:spcPct val="0"/>
              </a:spcBef>
            </a:pPr>
            <a:r>
              <a:rPr lang="zh-CN" altLang="en-US" sz="2800" dirty="0"/>
              <a:t>  （</a:t>
            </a:r>
            <a:r>
              <a:rPr lang="zh-CN" altLang="en-US" sz="2400" dirty="0"/>
              <a:t>缺课 </a:t>
            </a:r>
            <a:r>
              <a:rPr lang="zh-CN" altLang="en-US" sz="2400" dirty="0">
                <a:solidFill>
                  <a:srgbClr val="FF0000"/>
                </a:solidFill>
              </a:rPr>
              <a:t>4</a:t>
            </a:r>
            <a:r>
              <a:rPr lang="zh-CN" altLang="en-US" sz="2400" dirty="0"/>
              <a:t> 次（含）及以上者取消考试资格）</a:t>
            </a:r>
            <a:endParaRPr lang="en-US" altLang="zh-CN" sz="2400" dirty="0"/>
          </a:p>
          <a:p>
            <a:pPr lvl="0">
              <a:lnSpc>
                <a:spcPct val="140000"/>
              </a:lnSpc>
              <a:spcBef>
                <a:spcPct val="0"/>
              </a:spcBef>
            </a:pPr>
            <a:endParaRPr lang="en-US" altLang="zh-CN" sz="700" dirty="0">
              <a:solidFill>
                <a:schemeClr val="tx2"/>
              </a:solidFill>
            </a:endParaRPr>
          </a:p>
          <a:p>
            <a:pPr lvl="0">
              <a:lnSpc>
                <a:spcPct val="140000"/>
              </a:lnSpc>
              <a:spcBef>
                <a:spcPct val="0"/>
              </a:spcBef>
              <a:buFont typeface="Wingdings" panose="05000000000000000000" charset="0"/>
              <a:buChar char="Ø"/>
            </a:pPr>
            <a:r>
              <a:rPr lang="en-US" altLang="zh-CN" sz="3200" b="1" dirty="0">
                <a:solidFill>
                  <a:schemeClr val="accent4"/>
                </a:solidFill>
              </a:rPr>
              <a:t>35%</a:t>
            </a:r>
            <a:r>
              <a:rPr lang="zh-CN" altLang="en-US" sz="3200" b="1" dirty="0">
                <a:solidFill>
                  <a:schemeClr val="accent4"/>
                </a:solidFill>
              </a:rPr>
              <a:t>  </a:t>
            </a:r>
            <a:r>
              <a:rPr lang="zh-CN" altLang="en-US" sz="2800" b="1" dirty="0"/>
              <a:t>平时作业</a:t>
            </a:r>
            <a:endParaRPr lang="en-US" altLang="zh-CN" sz="2800" b="1" dirty="0"/>
          </a:p>
          <a:p>
            <a:pPr lvl="0">
              <a:lnSpc>
                <a:spcPct val="140000"/>
              </a:lnSpc>
              <a:spcBef>
                <a:spcPct val="0"/>
              </a:spcBef>
              <a:buFont typeface="Wingdings" panose="05000000000000000000" charset="0"/>
              <a:buChar char="Ø"/>
            </a:pPr>
            <a:endParaRPr lang="en-US" altLang="zh-CN" sz="700" b="1" dirty="0"/>
          </a:p>
          <a:p>
            <a:pPr lvl="0">
              <a:lnSpc>
                <a:spcPct val="140000"/>
              </a:lnSpc>
              <a:spcBef>
                <a:spcPct val="0"/>
              </a:spcBef>
              <a:buFont typeface="Wingdings" panose="05000000000000000000" charset="0"/>
              <a:buChar char="Ø"/>
            </a:pPr>
            <a:r>
              <a:rPr lang="en-US" altLang="zh-CN" sz="3200" b="1" dirty="0">
                <a:solidFill>
                  <a:schemeClr val="accent6"/>
                </a:solidFill>
              </a:rPr>
              <a:t>50%</a:t>
            </a:r>
            <a:r>
              <a:rPr lang="zh-CN" altLang="en-US" sz="3200" b="1" dirty="0">
                <a:solidFill>
                  <a:schemeClr val="accent6"/>
                </a:solidFill>
              </a:rPr>
              <a:t>  </a:t>
            </a:r>
            <a:r>
              <a:rPr lang="zh-CN" altLang="en-US" sz="2800" b="1" dirty="0"/>
              <a:t>结课考试（或综合大作业</a:t>
            </a:r>
            <a:r>
              <a:rPr lang="zh-CN" altLang="en-US" sz="2400" b="1" dirty="0"/>
              <a:t>）</a:t>
            </a:r>
            <a:endParaRPr lang="zh-CN" altLang="en-US" sz="2400" b="1" dirty="0"/>
          </a:p>
        </p:txBody>
      </p:sp>
      <p:sp>
        <p:nvSpPr>
          <p:cNvPr id="30" name="矩形 29"/>
          <p:cNvSpPr/>
          <p:nvPr/>
        </p:nvSpPr>
        <p:spPr>
          <a:xfrm rot="5400000">
            <a:off x="4103370" y="116840"/>
            <a:ext cx="4272280" cy="69557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75BE"/>
              </a:solidFill>
            </a:endParaRPr>
          </a:p>
        </p:txBody>
      </p:sp>
      <p:sp>
        <p:nvSpPr>
          <p:cNvPr id="32" name="矩形 36"/>
          <p:cNvSpPr>
            <a:spLocks noChangeArrowheads="1"/>
          </p:cNvSpPr>
          <p:nvPr/>
        </p:nvSpPr>
        <p:spPr bwMode="auto">
          <a:xfrm rot="1570057">
            <a:off x="1294124" y="2586310"/>
            <a:ext cx="714447" cy="714447"/>
          </a:xfrm>
          <a:prstGeom prst="rect">
            <a:avLst/>
          </a:prstGeom>
          <a:solidFill>
            <a:srgbClr val="5197D7">
              <a:alpha val="29999"/>
            </a:srgbClr>
          </a:solidFill>
          <a:ln>
            <a:noFill/>
          </a:ln>
        </p:spPr>
        <p:txBody>
          <a:bodyPr anchor="ctr"/>
          <a:lstStyle/>
          <a:p>
            <a:pPr algn="ctr" fontAlgn="base">
              <a:spcBef>
                <a:spcPct val="0"/>
              </a:spcBef>
              <a:spcAft>
                <a:spcPct val="0"/>
              </a:spcAft>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grpSp>
        <p:nvGrpSpPr>
          <p:cNvPr id="33" name="组合 32"/>
          <p:cNvGrpSpPr/>
          <p:nvPr/>
        </p:nvGrpSpPr>
        <p:grpSpPr bwMode="auto">
          <a:xfrm rot="2365961">
            <a:off x="1119303" y="3103775"/>
            <a:ext cx="607863" cy="635810"/>
            <a:chOff x="7355" y="5913"/>
            <a:chExt cx="2775" cy="2987"/>
          </a:xfrm>
        </p:grpSpPr>
        <p:sp>
          <p:nvSpPr>
            <p:cNvPr id="34" name="Freeform 15"/>
            <p:cNvSpPr>
              <a:spLocks noEditPoints="1"/>
            </p:cNvSpPr>
            <p:nvPr/>
          </p:nvSpPr>
          <p:spPr bwMode="auto">
            <a:xfrm rot="20342882">
              <a:off x="7355" y="5913"/>
              <a:ext cx="2555" cy="2215"/>
            </a:xfrm>
            <a:custGeom>
              <a:avLst/>
              <a:gdLst/>
              <a:ahLst/>
              <a:cxnLst>
                <a:cxn ang="0">
                  <a:pos x="703" y="973"/>
                </a:cxn>
                <a:cxn ang="0">
                  <a:pos x="0" y="591"/>
                </a:cxn>
                <a:cxn ang="0">
                  <a:pos x="443" y="0"/>
                </a:cxn>
                <a:cxn ang="0">
                  <a:pos x="1123" y="296"/>
                </a:cxn>
                <a:cxn ang="0">
                  <a:pos x="703" y="973"/>
                </a:cxn>
                <a:cxn ang="0">
                  <a:pos x="505" y="230"/>
                </a:cxn>
                <a:cxn ang="0">
                  <a:pos x="505" y="230"/>
                </a:cxn>
                <a:cxn ang="0">
                  <a:pos x="505" y="230"/>
                </a:cxn>
                <a:cxn ang="0">
                  <a:pos x="505" y="230"/>
                </a:cxn>
                <a:cxn ang="0">
                  <a:pos x="538" y="246"/>
                </a:cxn>
                <a:cxn ang="0">
                  <a:pos x="538" y="246"/>
                </a:cxn>
                <a:cxn ang="0">
                  <a:pos x="538" y="246"/>
                </a:cxn>
                <a:cxn ang="0">
                  <a:pos x="538" y="246"/>
                </a:cxn>
              </a:cxnLst>
              <a:rect l="0" t="0" r="r" b="b"/>
              <a:pathLst>
                <a:path w="1123" h="973">
                  <a:moveTo>
                    <a:pt x="703" y="973"/>
                  </a:moveTo>
                  <a:lnTo>
                    <a:pt x="0" y="591"/>
                  </a:lnTo>
                  <a:lnTo>
                    <a:pt x="443" y="0"/>
                  </a:lnTo>
                  <a:lnTo>
                    <a:pt x="1123" y="296"/>
                  </a:lnTo>
                  <a:lnTo>
                    <a:pt x="703" y="973"/>
                  </a:lnTo>
                  <a:close/>
                  <a:moveTo>
                    <a:pt x="505" y="230"/>
                  </a:moveTo>
                  <a:lnTo>
                    <a:pt x="505" y="230"/>
                  </a:lnTo>
                  <a:lnTo>
                    <a:pt x="505" y="230"/>
                  </a:lnTo>
                  <a:lnTo>
                    <a:pt x="505" y="230"/>
                  </a:lnTo>
                  <a:close/>
                  <a:moveTo>
                    <a:pt x="538" y="246"/>
                  </a:moveTo>
                  <a:lnTo>
                    <a:pt x="538" y="246"/>
                  </a:lnTo>
                  <a:lnTo>
                    <a:pt x="538" y="246"/>
                  </a:lnTo>
                  <a:lnTo>
                    <a:pt x="538" y="246"/>
                  </a:lnTo>
                  <a:close/>
                </a:path>
              </a:pathLst>
            </a:custGeom>
            <a:solidFill>
              <a:srgbClr val="F7A76E">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buFontTx/>
                <a:buNone/>
                <a:defRPr/>
              </a:pPr>
              <a:endParaRPr lang="en-US">
                <a:solidFill>
                  <a:prstClr val="white"/>
                </a:solidFill>
                <a:ea typeface="微软雅黑" panose="020B0503020204020204" pitchFamily="34" charset="-122"/>
              </a:endParaRPr>
            </a:p>
          </p:txBody>
        </p:sp>
        <p:sp>
          <p:nvSpPr>
            <p:cNvPr id="35" name="Freeform 16"/>
            <p:cNvSpPr/>
            <p:nvPr/>
          </p:nvSpPr>
          <p:spPr bwMode="auto">
            <a:xfrm rot="20342882">
              <a:off x="9148" y="6250"/>
              <a:ext cx="982" cy="2242"/>
            </a:xfrm>
            <a:custGeom>
              <a:avLst/>
              <a:gdLst/>
              <a:ahLst/>
              <a:cxnLst>
                <a:cxn ang="0">
                  <a:pos x="80" y="986"/>
                </a:cxn>
                <a:cxn ang="0">
                  <a:pos x="0" y="677"/>
                </a:cxn>
                <a:cxn ang="0">
                  <a:pos x="420" y="0"/>
                </a:cxn>
                <a:cxn ang="0">
                  <a:pos x="432" y="383"/>
                </a:cxn>
                <a:cxn ang="0">
                  <a:pos x="80" y="986"/>
                </a:cxn>
              </a:cxnLst>
              <a:rect l="0" t="0" r="r" b="b"/>
              <a:pathLst>
                <a:path w="432" h="986">
                  <a:moveTo>
                    <a:pt x="80" y="986"/>
                  </a:moveTo>
                  <a:lnTo>
                    <a:pt x="0" y="677"/>
                  </a:lnTo>
                  <a:lnTo>
                    <a:pt x="420" y="0"/>
                  </a:lnTo>
                  <a:lnTo>
                    <a:pt x="432" y="383"/>
                  </a:lnTo>
                  <a:lnTo>
                    <a:pt x="80" y="986"/>
                  </a:lnTo>
                  <a:close/>
                </a:path>
              </a:pathLst>
            </a:custGeom>
            <a:solidFill>
              <a:srgbClr val="FFECB3">
                <a:alpha val="5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buFontTx/>
                <a:buNone/>
                <a:defRPr/>
              </a:pPr>
              <a:endParaRPr lang="en-US">
                <a:solidFill>
                  <a:prstClr val="white"/>
                </a:solidFill>
                <a:ea typeface="微软雅黑" panose="020B0503020204020204" pitchFamily="34" charset="-122"/>
              </a:endParaRPr>
            </a:p>
          </p:txBody>
        </p:sp>
        <p:sp>
          <p:nvSpPr>
            <p:cNvPr id="36" name="Freeform 17"/>
            <p:cNvSpPr/>
            <p:nvPr/>
          </p:nvSpPr>
          <p:spPr bwMode="auto">
            <a:xfrm rot="20342882">
              <a:off x="7745" y="7328"/>
              <a:ext cx="1783" cy="1572"/>
            </a:xfrm>
            <a:custGeom>
              <a:avLst/>
              <a:gdLst/>
              <a:ahLst/>
              <a:cxnLst>
                <a:cxn ang="0">
                  <a:pos x="783" y="691"/>
                </a:cxn>
                <a:cxn ang="0">
                  <a:pos x="180" y="341"/>
                </a:cxn>
                <a:cxn ang="0">
                  <a:pos x="0" y="0"/>
                </a:cxn>
                <a:cxn ang="0">
                  <a:pos x="0" y="0"/>
                </a:cxn>
                <a:cxn ang="0">
                  <a:pos x="703" y="382"/>
                </a:cxn>
                <a:cxn ang="0">
                  <a:pos x="783" y="691"/>
                </a:cxn>
              </a:cxnLst>
              <a:rect l="0" t="0" r="r" b="b"/>
              <a:pathLst>
                <a:path w="783" h="691">
                  <a:moveTo>
                    <a:pt x="783" y="691"/>
                  </a:moveTo>
                  <a:lnTo>
                    <a:pt x="180" y="341"/>
                  </a:lnTo>
                  <a:lnTo>
                    <a:pt x="0" y="0"/>
                  </a:lnTo>
                  <a:lnTo>
                    <a:pt x="0" y="0"/>
                  </a:lnTo>
                  <a:lnTo>
                    <a:pt x="703" y="382"/>
                  </a:lnTo>
                  <a:lnTo>
                    <a:pt x="783" y="691"/>
                  </a:lnTo>
                  <a:close/>
                </a:path>
              </a:pathLst>
            </a:custGeom>
            <a:solidFill>
              <a:srgbClr val="F58F49">
                <a:alpha val="7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buFontTx/>
                <a:buNone/>
                <a:defRPr/>
              </a:pPr>
              <a:endParaRPr lang="en-US">
                <a:solidFill>
                  <a:prstClr val="white"/>
                </a:solidFill>
                <a:ea typeface="微软雅黑" panose="020B0503020204020204" pitchFamily="34" charset="-122"/>
              </a:endParaRPr>
            </a:p>
          </p:txBody>
        </p:sp>
      </p:grpSp>
      <p:sp>
        <p:nvSpPr>
          <p:cNvPr id="3" name="日期占位符 2"/>
          <p:cNvSpPr>
            <a:spLocks noGrp="1"/>
          </p:cNvSpPr>
          <p:nvPr>
            <p:ph type="dt" sz="half" idx="10"/>
          </p:nvPr>
        </p:nvSpPr>
        <p:spPr/>
        <p:txBody>
          <a:bodyPr/>
          <a:lstStyle/>
          <a:p>
            <a:fld id="{37D62A06-E20A-C04D-9A73-25904CFC6E2F}" type="datetime1">
              <a:rPr lang="zh-CN" altLang="en-US" smtClean="0">
                <a:solidFill>
                  <a:prstClr val="black">
                    <a:tint val="75000"/>
                  </a:prstClr>
                </a:solidFill>
              </a:rPr>
            </a:fld>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pic>
        <p:nvPicPr>
          <p:cNvPr id="37" name="图片 36"/>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56565" y="156430"/>
            <a:ext cx="2248535" cy="1042450"/>
            <a:chOff x="98996" y="2536025"/>
            <a:chExt cx="6428833" cy="1573500"/>
          </a:xfrm>
        </p:grpSpPr>
        <p:grpSp>
          <p:nvGrpSpPr>
            <p:cNvPr id="21" name="组合 20"/>
            <p:cNvGrpSpPr/>
            <p:nvPr/>
          </p:nvGrpSpPr>
          <p:grpSpPr>
            <a:xfrm>
              <a:off x="98996" y="2748476"/>
              <a:ext cx="6428833" cy="1361049"/>
              <a:chOff x="98996" y="2748476"/>
              <a:chExt cx="6428833" cy="1361049"/>
            </a:xfrm>
          </p:grpSpPr>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l="9140"/>
              <a:stretch>
                <a:fillRect/>
              </a:stretch>
            </p:blipFill>
            <p:spPr>
              <a:xfrm>
                <a:off x="98996" y="2754353"/>
                <a:ext cx="2504116" cy="1349293"/>
              </a:xfrm>
              <a:prstGeom prst="rect">
                <a:avLst/>
              </a:prstGeom>
            </p:spPr>
          </p:pic>
          <p:grpSp>
            <p:nvGrpSpPr>
              <p:cNvPr id="24" name="组合 23"/>
              <p:cNvGrpSpPr/>
              <p:nvPr/>
            </p:nvGrpSpPr>
            <p:grpSpPr>
              <a:xfrm>
                <a:off x="1307853" y="2748476"/>
                <a:ext cx="5219976" cy="1361049"/>
                <a:chOff x="1307853" y="2366615"/>
                <a:chExt cx="5219976" cy="1670538"/>
              </a:xfrm>
            </p:grpSpPr>
            <p:sp>
              <p:nvSpPr>
                <p:cNvPr id="25" name="矩形 24"/>
                <p:cNvSpPr/>
                <p:nvPr/>
              </p:nvSpPr>
              <p:spPr>
                <a:xfrm>
                  <a:off x="2562615" y="2373830"/>
                  <a:ext cx="2723165" cy="1656109"/>
                </a:xfrm>
                <a:prstGeom prst="rect">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等腰三角形 25"/>
                <p:cNvSpPr/>
                <p:nvPr/>
              </p:nvSpPr>
              <p:spPr>
                <a:xfrm>
                  <a:off x="1307853" y="2366615"/>
                  <a:ext cx="1262171" cy="1670538"/>
                </a:xfrm>
                <a:prstGeom prst="triangle">
                  <a:avLst>
                    <a:gd name="adj" fmla="val 100000"/>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等腰三角形 27"/>
                <p:cNvSpPr/>
                <p:nvPr/>
              </p:nvSpPr>
              <p:spPr>
                <a:xfrm rot="10800000">
                  <a:off x="5279140" y="2373831"/>
                  <a:ext cx="1248689" cy="1656109"/>
                </a:xfrm>
                <a:prstGeom prst="triangle">
                  <a:avLst>
                    <a:gd name="adj" fmla="val 100000"/>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22" name="文本框 21"/>
            <p:cNvSpPr txBox="1"/>
            <p:nvPr/>
          </p:nvSpPr>
          <p:spPr>
            <a:xfrm>
              <a:off x="2446986" y="2536025"/>
              <a:ext cx="3214223" cy="1391721"/>
            </a:xfrm>
            <a:prstGeom prst="rect">
              <a:avLst/>
            </a:prstGeom>
            <a:noFill/>
          </p:spPr>
          <p:txBody>
            <a:bodyPr wrap="square" rtlCol="0">
              <a:spAutoFit/>
            </a:bodyPr>
            <a:lstStyle/>
            <a:p>
              <a:pPr algn="ctr"/>
              <a:r>
                <a:rPr lang="en-US" altLang="zh-CN" sz="5400" dirty="0">
                  <a:solidFill>
                    <a:srgbClr val="F1F5EF"/>
                  </a:solidFill>
                </a:rPr>
                <a:t> </a:t>
              </a:r>
              <a:r>
                <a:rPr lang="zh-CN" altLang="en-US" sz="5400" dirty="0">
                  <a:solidFill>
                    <a:srgbClr val="F1F5EF"/>
                  </a:solidFill>
                </a:rPr>
                <a:t>序</a:t>
              </a:r>
              <a:endParaRPr lang="en-US" altLang="zh-CN" sz="5400" dirty="0">
                <a:solidFill>
                  <a:srgbClr val="F1F5EF"/>
                </a:solidFill>
              </a:endParaRPr>
            </a:p>
          </p:txBody>
        </p:sp>
      </p:grpSp>
      <p:sp>
        <p:nvSpPr>
          <p:cNvPr id="32" name="文本框 31"/>
          <p:cNvSpPr txBox="1"/>
          <p:nvPr/>
        </p:nvSpPr>
        <p:spPr>
          <a:xfrm>
            <a:off x="2632075" y="332740"/>
            <a:ext cx="4633595" cy="829945"/>
          </a:xfrm>
          <a:prstGeom prst="rect">
            <a:avLst/>
          </a:prstGeom>
          <a:noFill/>
        </p:spPr>
        <p:txBody>
          <a:bodyPr wrap="square" rtlCol="0">
            <a:spAutoFit/>
          </a:bodyPr>
          <a:lstStyle/>
          <a:p>
            <a:pPr algn="ctr"/>
            <a:r>
              <a:rPr lang="zh-CN" altLang="en-US" sz="4800" b="1" dirty="0">
                <a:solidFill>
                  <a:srgbClr val="5197D7"/>
                </a:solidFill>
                <a:latin typeface="微软雅黑" panose="020B0503020204020204" pitchFamily="34" charset="-122"/>
                <a:ea typeface="微软雅黑" panose="020B0503020204020204" pitchFamily="34" charset="-122"/>
              </a:rPr>
              <a:t>需求问题</a:t>
            </a:r>
            <a:endParaRPr lang="zh-CN" altLang="en-US" sz="4800" b="1" dirty="0">
              <a:solidFill>
                <a:srgbClr val="5197D7"/>
              </a:solidFill>
              <a:latin typeface="微软雅黑" panose="020B0503020204020204" pitchFamily="34" charset="-122"/>
              <a:ea typeface="微软雅黑" panose="020B0503020204020204" pitchFamily="34" charset="-122"/>
            </a:endParaRPr>
          </a:p>
        </p:txBody>
      </p:sp>
      <p:pic>
        <p:nvPicPr>
          <p:cNvPr id="38" name="图片 37"/>
          <p:cNvPicPr>
            <a:picLocks noChangeAspect="1"/>
          </p:cNvPicPr>
          <p:nvPr/>
        </p:nvPicPr>
        <p:blipFill rotWithShape="1">
          <a:blip r:embed="rId2" cstate="print">
            <a:extLst>
              <a:ext uri="{28A0092B-C50C-407E-A947-70E740481C1C}">
                <a14:useLocalDpi xmlns:a14="http://schemas.microsoft.com/office/drawing/2010/main" val="0"/>
              </a:ext>
            </a:extLst>
          </a:blip>
          <a:srcRect t="41111" b="34040"/>
          <a:stretch>
            <a:fillRect/>
          </a:stretch>
        </p:blipFill>
        <p:spPr>
          <a:xfrm>
            <a:off x="9887662" y="300748"/>
            <a:ext cx="2048823" cy="509101"/>
          </a:xfrm>
          <a:prstGeom prst="rect">
            <a:avLst/>
          </a:prstGeom>
        </p:spPr>
      </p:pic>
      <p:sp>
        <p:nvSpPr>
          <p:cNvPr id="39" name="日期占位符 3"/>
          <p:cNvSpPr>
            <a:spLocks noGrp="1"/>
          </p:cNvSpPr>
          <p:nvPr>
            <p:ph type="dt" sz="half" idx="10"/>
          </p:nvPr>
        </p:nvSpPr>
        <p:spPr>
          <a:xfrm>
            <a:off x="838200" y="6356350"/>
            <a:ext cx="2743200" cy="365125"/>
          </a:xfrm>
        </p:spPr>
        <p:txBody>
          <a:bodyPr/>
          <a:lstStyle/>
          <a:p>
            <a:fld id="{4BDE1BC5-4BA2-DD4F-9D76-4562E2F8B8AA}" type="datetime1">
              <a:rPr lang="zh-CN" altLang="en-US" smtClean="0">
                <a:solidFill>
                  <a:prstClr val="black">
                    <a:tint val="75000"/>
                  </a:prstClr>
                </a:solidFill>
              </a:rPr>
            </a:fld>
            <a:endParaRPr lang="zh-CN" altLang="en-US">
              <a:solidFill>
                <a:prstClr val="black">
                  <a:tint val="75000"/>
                </a:prstClr>
              </a:solidFill>
            </a:endParaRPr>
          </a:p>
        </p:txBody>
      </p:sp>
      <p:sp>
        <p:nvSpPr>
          <p:cNvPr id="43" name="灯片编号占位符 8"/>
          <p:cNvSpPr>
            <a:spLocks noGrp="1"/>
          </p:cNvSpPr>
          <p:nvPr>
            <p:ph type="sldNum" sz="quarter" idx="12"/>
          </p:nvPr>
        </p:nvSpPr>
        <p:spPr>
          <a:xfrm>
            <a:off x="8610600" y="6356350"/>
            <a:ext cx="2743200" cy="365125"/>
          </a:xfrm>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sp>
        <p:nvSpPr>
          <p:cNvPr id="16408" name="文本框 38"/>
          <p:cNvSpPr>
            <a:spLocks noChangeArrowheads="1"/>
          </p:cNvSpPr>
          <p:nvPr/>
        </p:nvSpPr>
        <p:spPr bwMode="auto">
          <a:xfrm>
            <a:off x="1267803" y="2117546"/>
            <a:ext cx="9400194" cy="3984625"/>
          </a:xfrm>
          <a:prstGeom prst="rect">
            <a:avLst/>
          </a:prstGeom>
          <a:noFill/>
          <a:ln w="28575">
            <a:solidFill>
              <a:schemeClr val="tx1"/>
            </a:solidFill>
            <a:prstDash val="sysDash"/>
            <a:miter lim="800000"/>
          </a:ln>
          <a:extLst>
            <a:ext uri="{909E8E84-426E-40DD-AFC4-6F175D3DCCD1}">
              <a14:hiddenFill xmlns:a14="http://schemas.microsoft.com/office/drawing/2010/main">
                <a:solidFill>
                  <a:srgbClr val="FFFFFF"/>
                </a:solidFill>
              </a14:hiddenFill>
            </a:ext>
          </a:extLst>
        </p:spPr>
        <p:txBody>
          <a:bodyPr wrap="square">
            <a:spAutoFit/>
          </a:bodyPr>
          <a:lstStyle/>
          <a:p>
            <a:pPr lvl="0" algn="l" fontAlgn="base">
              <a:lnSpc>
                <a:spcPct val="150000"/>
              </a:lnSpc>
              <a:spcBef>
                <a:spcPts val="20"/>
              </a:spcBef>
              <a:buClrTx/>
              <a:buSzTx/>
              <a:buFont typeface="Wingdings" panose="05000000000000000000" charset="0"/>
              <a:buNone/>
            </a:pPr>
            <a:r>
              <a:rPr lang="zh-CN" altLang="en-US" sz="2400" b="1" dirty="0">
                <a:solidFill>
                  <a:srgbClr val="000000"/>
                </a:solidFill>
                <a:latin typeface="微软雅黑" panose="020B0503020204020204" pitchFamily="34" charset="-122"/>
                <a:ea typeface="微软雅黑" panose="020B0503020204020204" pitchFamily="34" charset="-122"/>
                <a:sym typeface="+mn-ea"/>
              </a:rPr>
              <a:t>序.1 软件开发目标</a:t>
            </a:r>
            <a:endParaRPr lang="zh-CN" altLang="en-US" sz="2400" b="1" dirty="0">
              <a:solidFill>
                <a:srgbClr val="000000"/>
              </a:solidFill>
              <a:latin typeface="微软雅黑" panose="020B0503020204020204" pitchFamily="34" charset="-122"/>
              <a:ea typeface="微软雅黑" panose="020B0503020204020204" pitchFamily="34" charset="-122"/>
              <a:sym typeface="+mn-ea"/>
            </a:endParaRPr>
          </a:p>
          <a:p>
            <a:pPr algn="l" fontAlgn="base">
              <a:lnSpc>
                <a:spcPct val="150000"/>
              </a:lnSpc>
              <a:spcBef>
                <a:spcPts val="20"/>
              </a:spcBef>
              <a:buClrTx/>
              <a:buSzTx/>
              <a:buFont typeface="Wingdings" panose="05000000000000000000" charset="0"/>
            </a:pPr>
            <a:r>
              <a:rPr lang="zh-CN" altLang="en-US" sz="2400" b="1" dirty="0">
                <a:solidFill>
                  <a:srgbClr val="000000"/>
                </a:solidFill>
                <a:latin typeface="微软雅黑" panose="020B0503020204020204" pitchFamily="34" charset="-122"/>
                <a:ea typeface="微软雅黑" panose="020B0503020204020204" pitchFamily="34" charset="-122"/>
                <a:sym typeface="+mn-ea"/>
              </a:rPr>
              <a:t>序.2 软件需求在软件生存周期中的位置</a:t>
            </a:r>
            <a:endParaRPr lang="zh-CN" altLang="en-US" sz="2400" b="1" dirty="0">
              <a:solidFill>
                <a:srgbClr val="000000"/>
              </a:solidFill>
              <a:latin typeface="微软雅黑" panose="020B0503020204020204" pitchFamily="34" charset="-122"/>
              <a:ea typeface="微软雅黑" panose="020B0503020204020204" pitchFamily="34" charset="-122"/>
              <a:sym typeface="+mn-ea"/>
            </a:endParaRPr>
          </a:p>
          <a:p>
            <a:pPr algn="l" fontAlgn="base">
              <a:lnSpc>
                <a:spcPct val="150000"/>
              </a:lnSpc>
              <a:spcBef>
                <a:spcPts val="20"/>
              </a:spcBef>
              <a:buClrTx/>
              <a:buSzTx/>
              <a:buFont typeface="Wingdings" panose="05000000000000000000" charset="0"/>
            </a:pPr>
            <a:r>
              <a:rPr lang="zh-CN" altLang="en-US" sz="2400" b="1" dirty="0">
                <a:solidFill>
                  <a:srgbClr val="000000"/>
                </a:solidFill>
                <a:latin typeface="微软雅黑" panose="020B0503020204020204" pitchFamily="34" charset="-122"/>
                <a:ea typeface="微软雅黑" panose="020B0503020204020204" pitchFamily="34" charset="-122"/>
                <a:sym typeface="+mn-ea"/>
              </a:rPr>
              <a:t>序.3 软件开发过程中存在的问题</a:t>
            </a:r>
            <a:endParaRPr lang="zh-CN" altLang="en-US" sz="2400" b="1" dirty="0">
              <a:solidFill>
                <a:srgbClr val="000000"/>
              </a:solidFill>
              <a:latin typeface="微软雅黑" panose="020B0503020204020204" pitchFamily="34" charset="-122"/>
              <a:ea typeface="微软雅黑" panose="020B0503020204020204" pitchFamily="34" charset="-122"/>
              <a:sym typeface="+mn-ea"/>
            </a:endParaRPr>
          </a:p>
          <a:p>
            <a:pPr algn="l" fontAlgn="base">
              <a:lnSpc>
                <a:spcPct val="150000"/>
              </a:lnSpc>
              <a:spcBef>
                <a:spcPts val="20"/>
              </a:spcBef>
              <a:buClrTx/>
              <a:buSzTx/>
              <a:buFont typeface="Wingdings" panose="05000000000000000000" charset="0"/>
            </a:pPr>
            <a:r>
              <a:rPr lang="zh-CN" altLang="en-US" sz="2400" b="1" dirty="0">
                <a:solidFill>
                  <a:srgbClr val="000000"/>
                </a:solidFill>
                <a:latin typeface="微软雅黑" panose="020B0503020204020204" pitchFamily="34" charset="-122"/>
                <a:ea typeface="微软雅黑" panose="020B0503020204020204" pitchFamily="34" charset="-122"/>
                <a:sym typeface="+mn-ea"/>
              </a:rPr>
              <a:t>序.4 软件项目成功或失败的原因分析</a:t>
            </a:r>
            <a:endParaRPr lang="zh-CN" altLang="en-US" sz="2400" b="1" dirty="0">
              <a:solidFill>
                <a:srgbClr val="000000"/>
              </a:solidFill>
              <a:latin typeface="微软雅黑" panose="020B0503020204020204" pitchFamily="34" charset="-122"/>
              <a:ea typeface="微软雅黑" panose="020B0503020204020204" pitchFamily="34" charset="-122"/>
              <a:sym typeface="+mn-ea"/>
            </a:endParaRPr>
          </a:p>
          <a:p>
            <a:pPr algn="l" fontAlgn="base">
              <a:lnSpc>
                <a:spcPct val="150000"/>
              </a:lnSpc>
              <a:spcBef>
                <a:spcPts val="20"/>
              </a:spcBef>
              <a:buClrTx/>
              <a:buSzTx/>
              <a:buFont typeface="Wingdings" panose="05000000000000000000" charset="0"/>
            </a:pPr>
            <a:r>
              <a:rPr lang="zh-CN" altLang="en-US" sz="2400" b="1" dirty="0">
                <a:solidFill>
                  <a:srgbClr val="000000"/>
                </a:solidFill>
                <a:latin typeface="微软雅黑" panose="020B0503020204020204" pitchFamily="34" charset="-122"/>
                <a:ea typeface="微软雅黑" panose="020B0503020204020204" pitchFamily="34" charset="-122"/>
                <a:sym typeface="+mn-ea"/>
              </a:rPr>
              <a:t>序.5 复杂软件研制现状及挑战</a:t>
            </a:r>
            <a:endParaRPr lang="zh-CN" altLang="en-US" sz="2400" b="1" dirty="0">
              <a:solidFill>
                <a:srgbClr val="000000"/>
              </a:solidFill>
              <a:latin typeface="微软雅黑" panose="020B0503020204020204" pitchFamily="34" charset="-122"/>
              <a:ea typeface="微软雅黑" panose="020B0503020204020204" pitchFamily="34" charset="-122"/>
              <a:sym typeface="+mn-ea"/>
            </a:endParaRPr>
          </a:p>
          <a:p>
            <a:pPr algn="l" fontAlgn="base">
              <a:lnSpc>
                <a:spcPct val="150000"/>
              </a:lnSpc>
              <a:spcBef>
                <a:spcPts val="20"/>
              </a:spcBef>
              <a:buClrTx/>
              <a:buSzTx/>
              <a:buFont typeface="Wingdings" panose="05000000000000000000" charset="0"/>
            </a:pPr>
            <a:r>
              <a:rPr lang="zh-CN" altLang="en-US" sz="2400" b="1" dirty="0">
                <a:solidFill>
                  <a:srgbClr val="000000"/>
                </a:solidFill>
                <a:latin typeface="微软雅黑" panose="020B0503020204020204" pitchFamily="34" charset="-122"/>
                <a:ea typeface="微软雅黑" panose="020B0503020204020204" pitchFamily="34" charset="-122"/>
                <a:sym typeface="+mn-ea"/>
              </a:rPr>
              <a:t>序.6 理论课程主要内容 </a:t>
            </a:r>
            <a:endParaRPr lang="zh-CN" altLang="en-US" sz="2400" b="1" dirty="0">
              <a:solidFill>
                <a:srgbClr val="000000"/>
              </a:solidFill>
              <a:latin typeface="微软雅黑" panose="020B0503020204020204" pitchFamily="34" charset="-122"/>
              <a:ea typeface="微软雅黑" panose="020B0503020204020204" pitchFamily="34" charset="-122"/>
              <a:sym typeface="+mn-ea"/>
            </a:endParaRPr>
          </a:p>
          <a:p>
            <a:pPr algn="l" fontAlgn="base">
              <a:lnSpc>
                <a:spcPct val="150000"/>
              </a:lnSpc>
              <a:spcBef>
                <a:spcPts val="20"/>
              </a:spcBef>
              <a:buClrTx/>
              <a:buSzTx/>
              <a:buFont typeface="Wingdings" panose="05000000000000000000" charset="0"/>
            </a:pPr>
            <a:endParaRPr lang="zh-CN" altLang="en-US" sz="2400" b="1" noProof="1">
              <a:solidFill>
                <a:srgbClr val="000000"/>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10609580" y="362013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
        <p:nvSpPr>
          <p:cNvPr id="3" name="日期占位符 1"/>
          <p:cNvSpPr>
            <a:spLocks noGrp="1"/>
          </p:cNvSpPr>
          <p:nvPr>
            <p:ph type="dt" sz="half" idx="10"/>
          </p:nvPr>
        </p:nvSpPr>
        <p:spPr>
          <a:xfrm>
            <a:off x="838200" y="6356350"/>
            <a:ext cx="2743200" cy="365125"/>
          </a:xfrm>
        </p:spPr>
        <p:txBody>
          <a:bodyPr/>
          <a:lstStyle/>
          <a:p>
            <a:fld id="{0E7E994E-38B7-A24C-BB52-B6E01FC5F572}" type="datetime1">
              <a:rPr lang="zh-CN" altLang="en-US" smtClean="0">
                <a:solidFill>
                  <a:prstClr val="black">
                    <a:tint val="75000"/>
                  </a:prstClr>
                </a:solidFill>
              </a:rPr>
            </a:fld>
            <a:endParaRPr lang="zh-CN" altLang="en-US">
              <a:solidFill>
                <a:prstClr val="black">
                  <a:tint val="75000"/>
                </a:prstClr>
              </a:solidFill>
            </a:endParaRPr>
          </a:p>
        </p:txBody>
      </p:sp>
      <p:sp>
        <p:nvSpPr>
          <p:cNvPr id="4" name="灯片编号占位符 2"/>
          <p:cNvSpPr>
            <a:spLocks noGrp="1"/>
          </p:cNvSpPr>
          <p:nvPr>
            <p:ph type="sldNum" sz="quarter" idx="12"/>
          </p:nvPr>
        </p:nvSpPr>
        <p:spPr>
          <a:xfrm>
            <a:off x="8610600" y="6356350"/>
            <a:ext cx="2743200" cy="365125"/>
          </a:xfrm>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grpSp>
        <p:nvGrpSpPr>
          <p:cNvPr id="5" name="组合 7"/>
          <p:cNvGrpSpPr/>
          <p:nvPr/>
        </p:nvGrpSpPr>
        <p:grpSpPr>
          <a:xfrm>
            <a:off x="108557" y="337632"/>
            <a:ext cx="4412643" cy="491607"/>
            <a:chOff x="198764" y="258545"/>
            <a:chExt cx="5882161" cy="656010"/>
          </a:xfrm>
        </p:grpSpPr>
        <p:grpSp>
          <p:nvGrpSpPr>
            <p:cNvPr id="6" name="组合 5"/>
            <p:cNvGrpSpPr/>
            <p:nvPr/>
          </p:nvGrpSpPr>
          <p:grpSpPr>
            <a:xfrm>
              <a:off x="198764" y="258545"/>
              <a:ext cx="700083" cy="563491"/>
              <a:chOff x="5075564" y="2933562"/>
              <a:chExt cx="2860947" cy="2302753"/>
            </a:xfrm>
          </p:grpSpPr>
          <p:sp>
            <p:nvSpPr>
              <p:cNvPr id="8" name="等腰三角形 7"/>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9" name="等腰三角形 8"/>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sp>
          <p:nvSpPr>
            <p:cNvPr id="7" name="文本框 6"/>
            <p:cNvSpPr txBox="1"/>
            <p:nvPr/>
          </p:nvSpPr>
          <p:spPr>
            <a:xfrm>
              <a:off x="988289" y="300222"/>
              <a:ext cx="5092636" cy="614333"/>
            </a:xfrm>
            <a:prstGeom prst="rect">
              <a:avLst/>
            </a:prstGeom>
            <a:noFill/>
            <a:ln w="9525">
              <a:noFill/>
              <a:miter/>
            </a:ln>
          </p:spPr>
          <p:txBody>
            <a:bodyPr wrap="squar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sym typeface="+mn-ea"/>
                </a:rPr>
                <a:t>序</a:t>
              </a:r>
              <a:r>
                <a:rPr lang="en-US" altLang="zh-CN" sz="2400" b="1" dirty="0">
                  <a:solidFill>
                    <a:srgbClr val="000000"/>
                  </a:solidFill>
                  <a:latin typeface="微软雅黑" panose="020B0503020204020204" pitchFamily="34" charset="-122"/>
                  <a:ea typeface="微软雅黑" panose="020B0503020204020204" pitchFamily="34" charset="-122"/>
                </a:rPr>
                <a:t>.1 </a:t>
              </a:r>
              <a:r>
                <a:rPr lang="zh-CN" altLang="en-US" sz="2400" b="1" dirty="0">
                  <a:solidFill>
                    <a:srgbClr val="000000"/>
                  </a:solidFill>
                  <a:latin typeface="微软雅黑" panose="020B0503020204020204" pitchFamily="34" charset="-122"/>
                  <a:ea typeface="微软雅黑" panose="020B0503020204020204" pitchFamily="34" charset="-122"/>
                </a:rPr>
                <a:t>软件开发目标</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99110" y="1146175"/>
            <a:ext cx="3275330" cy="4312920"/>
            <a:chOff x="786" y="1805"/>
            <a:chExt cx="5158" cy="6792"/>
          </a:xfrm>
        </p:grpSpPr>
        <p:pic>
          <p:nvPicPr>
            <p:cNvPr id="11" name="图片 10"/>
            <p:cNvPicPr>
              <a:picLocks noChangeAspect="1"/>
            </p:cNvPicPr>
            <p:nvPr/>
          </p:nvPicPr>
          <p:blipFill>
            <a:blip r:embed="rId2"/>
            <a:stretch>
              <a:fillRect/>
            </a:stretch>
          </p:blipFill>
          <p:spPr>
            <a:xfrm>
              <a:off x="963" y="5811"/>
              <a:ext cx="4754" cy="2551"/>
            </a:xfrm>
            <a:prstGeom prst="rect">
              <a:avLst/>
            </a:prstGeom>
          </p:spPr>
        </p:pic>
        <p:pic>
          <p:nvPicPr>
            <p:cNvPr id="12" name="图片 11"/>
            <p:cNvPicPr>
              <a:picLocks noChangeAspect="1"/>
            </p:cNvPicPr>
            <p:nvPr/>
          </p:nvPicPr>
          <p:blipFill>
            <a:blip r:embed="rId3"/>
            <a:stretch>
              <a:fillRect/>
            </a:stretch>
          </p:blipFill>
          <p:spPr>
            <a:xfrm>
              <a:off x="1038" y="2769"/>
              <a:ext cx="4679" cy="2620"/>
            </a:xfrm>
            <a:prstGeom prst="rect">
              <a:avLst/>
            </a:prstGeom>
          </p:spPr>
        </p:pic>
        <p:sp>
          <p:nvSpPr>
            <p:cNvPr id="14" name="矩形 13"/>
            <p:cNvSpPr/>
            <p:nvPr/>
          </p:nvSpPr>
          <p:spPr>
            <a:xfrm>
              <a:off x="786" y="1805"/>
              <a:ext cx="5158" cy="6793"/>
            </a:xfrm>
            <a:prstGeom prst="rect">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349" y="1900"/>
              <a:ext cx="3680" cy="582"/>
            </a:xfrm>
            <a:prstGeom prst="rect">
              <a:avLst/>
            </a:prstGeom>
            <a:noFill/>
          </p:spPr>
          <p:txBody>
            <a:bodyPr wrap="square">
              <a:spAutoFit/>
            </a:bodyPr>
            <a:lstStyle/>
            <a:p>
              <a:pPr algn="ctr"/>
              <a:r>
                <a:rPr lang="zh-CN" altLang="en-US" sz="1800" b="1" dirty="0">
                  <a:latin typeface="微软雅黑" panose="020B0503020204020204" pitchFamily="34" charset="-122"/>
                  <a:ea typeface="微软雅黑" panose="020B0503020204020204" pitchFamily="34" charset="-122"/>
                  <a:cs typeface="Calibri" panose="020F0502020204030204" charset="0"/>
                  <a:sym typeface="Calibri" panose="020F0502020204030204" charset="0"/>
                </a:rPr>
                <a:t>成千上万的开发团队</a:t>
              </a:r>
              <a:endParaRPr lang="zh-CN" altLang="en-US" b="1" dirty="0">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3697605" y="1136650"/>
            <a:ext cx="4213225" cy="3296285"/>
            <a:chOff x="5823" y="1791"/>
            <a:chExt cx="6635" cy="5191"/>
          </a:xfrm>
        </p:grpSpPr>
        <p:pic>
          <p:nvPicPr>
            <p:cNvPr id="13" name="图片 12"/>
            <p:cNvPicPr>
              <a:picLocks noChangeAspect="1"/>
            </p:cNvPicPr>
            <p:nvPr/>
          </p:nvPicPr>
          <p:blipFill>
            <a:blip r:embed="rId4"/>
            <a:stretch>
              <a:fillRect/>
            </a:stretch>
          </p:blipFill>
          <p:spPr>
            <a:xfrm>
              <a:off x="6899" y="4094"/>
              <a:ext cx="5376" cy="2888"/>
            </a:xfrm>
            <a:prstGeom prst="rect">
              <a:avLst/>
            </a:prstGeom>
          </p:spPr>
        </p:pic>
        <p:sp>
          <p:nvSpPr>
            <p:cNvPr id="16" name="箭头: 右 15"/>
            <p:cNvSpPr/>
            <p:nvPr/>
          </p:nvSpPr>
          <p:spPr>
            <a:xfrm>
              <a:off x="6062" y="5104"/>
              <a:ext cx="744" cy="7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518" y="1791"/>
              <a:ext cx="5941" cy="798"/>
            </a:xfrm>
            <a:prstGeom prst="rect">
              <a:avLst/>
            </a:prstGeom>
            <a:noFill/>
          </p:spPr>
          <p:txBody>
            <a:bodyPr wrap="square">
              <a:spAutoFit/>
            </a:bodyPr>
            <a:lstStyle/>
            <a:p>
              <a:pPr fontAlgn="base">
                <a:lnSpc>
                  <a:spcPct val="150000"/>
                </a:lnSpc>
                <a:spcBef>
                  <a:spcPct val="0"/>
                </a:spcBef>
                <a:spcAft>
                  <a:spcPct val="0"/>
                </a:spcAft>
                <a:buFont typeface="Arial" panose="020B0604020202020204" pitchFamily="34" charset="0"/>
                <a:buNone/>
              </a:pPr>
              <a:r>
                <a:rPr lang="zh-CN" altLang="en-US" sz="1800" b="1" dirty="0">
                  <a:solidFill>
                    <a:srgbClr val="00206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在</a:t>
              </a:r>
              <a:r>
                <a:rPr lang="zh-CN" altLang="en-US" sz="1800" b="1" u="sng" dirty="0">
                  <a:solidFill>
                    <a:srgbClr val="FF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预算内</a:t>
              </a:r>
              <a:r>
                <a:rPr lang="en-US" altLang="zh-CN" sz="1800" b="1" dirty="0">
                  <a:solidFill>
                    <a:srgbClr val="00206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 </a:t>
              </a:r>
              <a:r>
                <a:rPr lang="zh-CN" altLang="en-US" sz="1800" b="1" dirty="0">
                  <a:solidFill>
                    <a:srgbClr val="FF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按时</a:t>
              </a:r>
              <a:r>
                <a:rPr lang="en-US" altLang="zh-CN" sz="1800" b="1" dirty="0">
                  <a:solidFill>
                    <a:srgbClr val="00206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 </a:t>
              </a:r>
              <a:r>
                <a:rPr lang="zh-CN" altLang="en-US" sz="1800" b="1" dirty="0">
                  <a:solidFill>
                    <a:srgbClr val="00206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开发出：</a:t>
              </a:r>
              <a:endParaRPr lang="zh-CN" altLang="en-US" sz="1800" b="1" dirty="0">
                <a:solidFill>
                  <a:srgbClr val="00206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endParaRPr>
            </a:p>
          </p:txBody>
        </p:sp>
        <p:sp>
          <p:nvSpPr>
            <p:cNvPr id="27" name="文本框 26"/>
            <p:cNvSpPr txBox="1"/>
            <p:nvPr/>
          </p:nvSpPr>
          <p:spPr>
            <a:xfrm>
              <a:off x="7086" y="2589"/>
              <a:ext cx="4738" cy="1452"/>
            </a:xfrm>
            <a:prstGeom prst="rect">
              <a:avLst/>
            </a:prstGeom>
            <a:noFill/>
          </p:spPr>
          <p:txBody>
            <a:bodyPr wrap="square">
              <a:spAutoFit/>
            </a:bodyPr>
            <a:lstStyle/>
            <a:p>
              <a:pPr fontAlgn="base">
                <a:lnSpc>
                  <a:spcPct val="150000"/>
                </a:lnSpc>
                <a:spcBef>
                  <a:spcPct val="0"/>
                </a:spcBef>
                <a:spcAft>
                  <a:spcPct val="0"/>
                </a:spcAft>
                <a:buFont typeface="Arial" panose="020B0604020202020204" pitchFamily="34" charset="0"/>
                <a:buNone/>
              </a:pPr>
              <a:r>
                <a:rPr lang="zh-CN" altLang="en-US" b="1" dirty="0">
                  <a:solidFill>
                    <a:srgbClr val="00206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符合客户</a:t>
              </a:r>
              <a:r>
                <a:rPr lang="zh-CN" altLang="en-US" b="1" dirty="0">
                  <a:solidFill>
                    <a:srgbClr val="FF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真正需要高质量</a:t>
              </a:r>
              <a:r>
                <a:rPr lang="zh-CN" altLang="en-US" b="1" dirty="0">
                  <a:solidFill>
                    <a:srgbClr val="00206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软件产品或系统</a:t>
              </a:r>
              <a:endParaRPr lang="zh-CN" altLang="en-US" b="1" dirty="0">
                <a:solidFill>
                  <a:srgbClr val="00206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endParaRPr>
            </a:p>
          </p:txBody>
        </p:sp>
        <p:sp>
          <p:nvSpPr>
            <p:cNvPr id="33" name="文本框 32"/>
            <p:cNvSpPr txBox="1"/>
            <p:nvPr/>
          </p:nvSpPr>
          <p:spPr>
            <a:xfrm>
              <a:off x="5823" y="5861"/>
              <a:ext cx="1018" cy="582"/>
            </a:xfrm>
            <a:prstGeom prst="rect">
              <a:avLst/>
            </a:prstGeom>
            <a:noFill/>
          </p:spPr>
          <p:txBody>
            <a:bodyPr wrap="none" rtlCol="0">
              <a:spAutoFit/>
            </a:bodyPr>
            <a:lstStyle/>
            <a:p>
              <a:r>
                <a:rPr lang="zh-CN" altLang="en-US" dirty="0"/>
                <a:t>目标</a:t>
              </a:r>
              <a:endParaRPr lang="zh-CN" altLang="en-US" dirty="0"/>
            </a:p>
          </p:txBody>
        </p:sp>
      </p:grpSp>
      <p:grpSp>
        <p:nvGrpSpPr>
          <p:cNvPr id="39" name="组合 38"/>
          <p:cNvGrpSpPr/>
          <p:nvPr/>
        </p:nvGrpSpPr>
        <p:grpSpPr>
          <a:xfrm>
            <a:off x="7792085" y="1148080"/>
            <a:ext cx="4124325" cy="4312920"/>
            <a:chOff x="12271" y="1808"/>
            <a:chExt cx="6495" cy="6792"/>
          </a:xfrm>
        </p:grpSpPr>
        <p:sp>
          <p:nvSpPr>
            <p:cNvPr id="36" name="矩形 35"/>
            <p:cNvSpPr/>
            <p:nvPr/>
          </p:nvSpPr>
          <p:spPr>
            <a:xfrm>
              <a:off x="16311" y="6858"/>
              <a:ext cx="1897" cy="1440"/>
            </a:xfrm>
            <a:prstGeom prst="rect">
              <a:avLst/>
            </a:prstGeom>
            <a:noFill/>
            <a:ln>
              <a:solidFill>
                <a:schemeClr val="bg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1600" b="1" dirty="0">
                  <a:solidFill>
                    <a:schemeClr val="tx1"/>
                  </a:solidFill>
                  <a:latin typeface="微软雅黑" panose="020B0503020204020204" pitchFamily="34" charset="-122"/>
                  <a:ea typeface="微软雅黑" panose="020B0503020204020204" pitchFamily="34" charset="-122"/>
                  <a:cs typeface="Calibri" panose="020F0502020204030204" charset="0"/>
                </a:rPr>
                <a:t>国之重器软件软件系统（航空航天军工领域）</a:t>
              </a:r>
              <a:endParaRPr lang="zh-CN" altLang="en-US" sz="1600" b="1" dirty="0">
                <a:solidFill>
                  <a:schemeClr val="tx1"/>
                </a:solidFill>
                <a:latin typeface="微软雅黑" panose="020B0503020204020204" pitchFamily="34" charset="-122"/>
                <a:ea typeface="微软雅黑" panose="020B0503020204020204" pitchFamily="34" charset="-122"/>
                <a:cs typeface="Calibri" panose="020F0502020204030204" charset="0"/>
              </a:endParaRPr>
            </a:p>
          </p:txBody>
        </p:sp>
        <p:sp>
          <p:nvSpPr>
            <p:cNvPr id="17" name="箭头: 右 16"/>
            <p:cNvSpPr/>
            <p:nvPr/>
          </p:nvSpPr>
          <p:spPr>
            <a:xfrm>
              <a:off x="12459" y="4995"/>
              <a:ext cx="718" cy="7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3194" y="1808"/>
              <a:ext cx="5573" cy="6793"/>
            </a:xfrm>
            <a:prstGeom prst="rect">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3966" y="1903"/>
              <a:ext cx="3680" cy="582"/>
            </a:xfrm>
            <a:prstGeom prst="rect">
              <a:avLst/>
            </a:prstGeom>
            <a:noFill/>
          </p:spPr>
          <p:txBody>
            <a:bodyPr wrap="square">
              <a:spAutoFit/>
            </a:bodyPr>
            <a:lstStyle/>
            <a:p>
              <a:pPr algn="ctr"/>
              <a:r>
                <a:rPr lang="zh-CN" altLang="en-US" b="1" dirty="0">
                  <a:latin typeface="微软雅黑" panose="020B0503020204020204" pitchFamily="34" charset="-122"/>
                  <a:ea typeface="微软雅黑" panose="020B0503020204020204" pitchFamily="34" charset="-122"/>
                  <a:cs typeface="Calibri" panose="020F0502020204030204" charset="0"/>
                  <a:sym typeface="Calibri" panose="020F0502020204030204" charset="0"/>
                </a:rPr>
                <a:t>各种应用软件</a:t>
              </a:r>
              <a:endParaRPr lang="zh-CN" altLang="en-US" b="1" dirty="0">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56" y="2899"/>
              <a:ext cx="2628" cy="1608"/>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348" y="4941"/>
              <a:ext cx="2016" cy="1770"/>
            </a:xfrm>
            <a:prstGeom prst="rect">
              <a:avLst/>
            </a:prstGeom>
          </p:spPr>
        </p:pic>
        <p:pic>
          <p:nvPicPr>
            <p:cNvPr id="22" name="图片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56" y="4997"/>
              <a:ext cx="2420" cy="1613"/>
            </a:xfrm>
            <a:prstGeom prst="rect">
              <a:avLst/>
            </a:prstGeom>
          </p:spPr>
        </p:pic>
        <p:pic>
          <p:nvPicPr>
            <p:cNvPr id="23" name="图片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347" y="2896"/>
              <a:ext cx="2344" cy="1633"/>
            </a:xfrm>
            <a:prstGeom prst="rect">
              <a:avLst/>
            </a:prstGeom>
          </p:spPr>
        </p:pic>
        <p:pic>
          <p:nvPicPr>
            <p:cNvPr id="24" name="图片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456" y="6858"/>
              <a:ext cx="2420" cy="1584"/>
            </a:xfrm>
            <a:prstGeom prst="rect">
              <a:avLst/>
            </a:prstGeom>
          </p:spPr>
        </p:pic>
        <p:sp>
          <p:nvSpPr>
            <p:cNvPr id="34" name="文本框 33"/>
            <p:cNvSpPr txBox="1"/>
            <p:nvPr/>
          </p:nvSpPr>
          <p:spPr>
            <a:xfrm>
              <a:off x="12271" y="5804"/>
              <a:ext cx="1018" cy="582"/>
            </a:xfrm>
            <a:prstGeom prst="rect">
              <a:avLst/>
            </a:prstGeom>
            <a:noFill/>
          </p:spPr>
          <p:txBody>
            <a:bodyPr wrap="none" rtlCol="0">
              <a:spAutoFit/>
            </a:bodyPr>
            <a:lstStyle/>
            <a:p>
              <a:r>
                <a:rPr lang="zh-CN" altLang="en-US" dirty="0"/>
                <a:t>结果</a:t>
              </a:r>
              <a:endParaRPr lang="zh-CN" altLang="en-US" dirty="0"/>
            </a:p>
          </p:txBody>
        </p:sp>
      </p:grpSp>
      <p:grpSp>
        <p:nvGrpSpPr>
          <p:cNvPr id="40" name="组合 39"/>
          <p:cNvGrpSpPr/>
          <p:nvPr/>
        </p:nvGrpSpPr>
        <p:grpSpPr>
          <a:xfrm>
            <a:off x="486410" y="4432935"/>
            <a:ext cx="11385550" cy="1950085"/>
            <a:chOff x="766" y="6981"/>
            <a:chExt cx="17930" cy="3071"/>
          </a:xfrm>
        </p:grpSpPr>
        <p:sp>
          <p:nvSpPr>
            <p:cNvPr id="28" name="文本框 27"/>
            <p:cNvSpPr txBox="1"/>
            <p:nvPr/>
          </p:nvSpPr>
          <p:spPr>
            <a:xfrm>
              <a:off x="766" y="9376"/>
              <a:ext cx="17930" cy="677"/>
            </a:xfrm>
            <a:prstGeom prst="rect">
              <a:avLst/>
            </a:prstGeom>
            <a:noFill/>
            <a:ln>
              <a:solidFill>
                <a:srgbClr val="FF0000"/>
              </a:solidFill>
              <a:prstDash val="solid"/>
            </a:ln>
          </p:spPr>
          <p:txBody>
            <a:bodyPr wrap="square" rtlCol="0">
              <a:spAutoFit/>
            </a:bodyPr>
            <a:lstStyle/>
            <a:p>
              <a:pPr algn="ctr"/>
              <a:r>
                <a:rPr lang="zh-CN" altLang="en-US" sz="2200" b="1" dirty="0">
                  <a:solidFill>
                    <a:srgbClr val="FF0000"/>
                  </a:solidFill>
                </a:rPr>
                <a:t>软件工程理论、技术、方法、工具等</a:t>
              </a:r>
              <a:endParaRPr lang="zh-CN" altLang="en-US" sz="2200" b="1" dirty="0">
                <a:solidFill>
                  <a:srgbClr val="FF0000"/>
                </a:solidFill>
              </a:endParaRPr>
            </a:p>
          </p:txBody>
        </p:sp>
        <p:sp>
          <p:nvSpPr>
            <p:cNvPr id="29" name="箭头: 下 28"/>
            <p:cNvSpPr/>
            <p:nvPr/>
          </p:nvSpPr>
          <p:spPr>
            <a:xfrm rot="10800000">
              <a:off x="2800" y="8598"/>
              <a:ext cx="700" cy="72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下 29"/>
            <p:cNvSpPr/>
            <p:nvPr/>
          </p:nvSpPr>
          <p:spPr>
            <a:xfrm rot="10800000">
              <a:off x="15610" y="8598"/>
              <a:ext cx="700" cy="72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3500" y="8769"/>
              <a:ext cx="1018" cy="582"/>
            </a:xfrm>
            <a:prstGeom prst="rect">
              <a:avLst/>
            </a:prstGeom>
            <a:noFill/>
          </p:spPr>
          <p:txBody>
            <a:bodyPr wrap="none" rtlCol="0">
              <a:spAutoFit/>
            </a:bodyPr>
            <a:lstStyle/>
            <a:p>
              <a:r>
                <a:rPr lang="zh-CN" altLang="en-US" dirty="0"/>
                <a:t>支撑</a:t>
              </a:r>
              <a:endParaRPr lang="zh-CN" altLang="en-US" dirty="0"/>
            </a:p>
          </p:txBody>
        </p:sp>
        <p:sp>
          <p:nvSpPr>
            <p:cNvPr id="32" name="文本框 31"/>
            <p:cNvSpPr txBox="1"/>
            <p:nvPr/>
          </p:nvSpPr>
          <p:spPr>
            <a:xfrm>
              <a:off x="14539" y="8725"/>
              <a:ext cx="1018" cy="582"/>
            </a:xfrm>
            <a:prstGeom prst="rect">
              <a:avLst/>
            </a:prstGeom>
            <a:noFill/>
          </p:spPr>
          <p:txBody>
            <a:bodyPr wrap="none" rtlCol="0">
              <a:spAutoFit/>
            </a:bodyPr>
            <a:lstStyle/>
            <a:p>
              <a:r>
                <a:rPr lang="zh-CN" altLang="en-US" dirty="0"/>
                <a:t>支撑</a:t>
              </a:r>
              <a:endParaRPr lang="zh-CN" altLang="en-US" dirty="0"/>
            </a:p>
          </p:txBody>
        </p:sp>
        <p:sp>
          <p:nvSpPr>
            <p:cNvPr id="37" name="箭头: 下 28"/>
            <p:cNvSpPr/>
            <p:nvPr/>
          </p:nvSpPr>
          <p:spPr>
            <a:xfrm rot="10800000">
              <a:off x="9105" y="6981"/>
              <a:ext cx="700" cy="239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9619" y="8043"/>
              <a:ext cx="1018" cy="582"/>
            </a:xfrm>
            <a:prstGeom prst="rect">
              <a:avLst/>
            </a:prstGeom>
            <a:noFill/>
          </p:spPr>
          <p:txBody>
            <a:bodyPr wrap="none" rtlCol="0">
              <a:spAutoFit/>
            </a:bodyPr>
            <a:lstStyle/>
            <a:p>
              <a:r>
                <a:rPr lang="zh-CN" altLang="en-US" dirty="0"/>
                <a:t>支撑</a:t>
              </a: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fill="hold"/>
                                        <p:tgtEl>
                                          <p:spTgt spid="40"/>
                                        </p:tgtEl>
                                        <p:attrNameLst>
                                          <p:attrName>ppt_x</p:attrName>
                                        </p:attrNameLst>
                                      </p:cBhvr>
                                      <p:tavLst>
                                        <p:tav tm="0">
                                          <p:val>
                                            <p:strVal val="#ppt_x"/>
                                          </p:val>
                                        </p:tav>
                                        <p:tav tm="100000">
                                          <p:val>
                                            <p:strVal val="#ppt_x"/>
                                          </p:val>
                                        </p:tav>
                                      </p:tavLst>
                                    </p:anim>
                                    <p:anim calcmode="lin" valueType="num">
                                      <p:cBhvr additive="base">
                                        <p:cTn id="2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
        <p:nvSpPr>
          <p:cNvPr id="3" name="日期占位符 1"/>
          <p:cNvSpPr>
            <a:spLocks noGrp="1"/>
          </p:cNvSpPr>
          <p:nvPr>
            <p:ph type="dt" sz="half" idx="10"/>
          </p:nvPr>
        </p:nvSpPr>
        <p:spPr>
          <a:xfrm>
            <a:off x="838200" y="6356350"/>
            <a:ext cx="2743200" cy="365125"/>
          </a:xfrm>
        </p:spPr>
        <p:txBody>
          <a:bodyPr/>
          <a:lstStyle/>
          <a:p>
            <a:fld id="{0E7E994E-38B7-A24C-BB52-B6E01FC5F572}" type="datetime1">
              <a:rPr lang="zh-CN" altLang="en-US" smtClean="0">
                <a:solidFill>
                  <a:prstClr val="black">
                    <a:tint val="75000"/>
                  </a:prstClr>
                </a:solidFill>
              </a:rPr>
            </a:fld>
            <a:endParaRPr lang="zh-CN" altLang="en-US">
              <a:solidFill>
                <a:prstClr val="black">
                  <a:tint val="75000"/>
                </a:prstClr>
              </a:solidFill>
            </a:endParaRPr>
          </a:p>
        </p:txBody>
      </p:sp>
      <p:sp>
        <p:nvSpPr>
          <p:cNvPr id="4" name="灯片编号占位符 2"/>
          <p:cNvSpPr>
            <a:spLocks noGrp="1"/>
          </p:cNvSpPr>
          <p:nvPr>
            <p:ph type="sldNum" sz="quarter" idx="12"/>
          </p:nvPr>
        </p:nvSpPr>
        <p:spPr>
          <a:xfrm>
            <a:off x="8610600" y="6356350"/>
            <a:ext cx="2743200" cy="365125"/>
          </a:xfrm>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grpSp>
        <p:nvGrpSpPr>
          <p:cNvPr id="5" name="组合 7"/>
          <p:cNvGrpSpPr/>
          <p:nvPr/>
        </p:nvGrpSpPr>
        <p:grpSpPr>
          <a:xfrm>
            <a:off x="108557" y="337632"/>
            <a:ext cx="6747102" cy="491607"/>
            <a:chOff x="198764" y="258545"/>
            <a:chExt cx="8994052" cy="656010"/>
          </a:xfrm>
        </p:grpSpPr>
        <p:grpSp>
          <p:nvGrpSpPr>
            <p:cNvPr id="6" name="组合 5"/>
            <p:cNvGrpSpPr/>
            <p:nvPr/>
          </p:nvGrpSpPr>
          <p:grpSpPr>
            <a:xfrm>
              <a:off x="198764" y="258545"/>
              <a:ext cx="700083" cy="563491"/>
              <a:chOff x="5075564" y="2933562"/>
              <a:chExt cx="2860947" cy="2302753"/>
            </a:xfrm>
          </p:grpSpPr>
          <p:sp>
            <p:nvSpPr>
              <p:cNvPr id="8" name="等腰三角形 7"/>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9" name="等腰三角形 8"/>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sp>
          <p:nvSpPr>
            <p:cNvPr id="7" name="文本框 6"/>
            <p:cNvSpPr txBox="1"/>
            <p:nvPr/>
          </p:nvSpPr>
          <p:spPr>
            <a:xfrm>
              <a:off x="988289" y="300222"/>
              <a:ext cx="8204527" cy="614333"/>
            </a:xfrm>
            <a:prstGeom prst="rect">
              <a:avLst/>
            </a:prstGeom>
            <a:noFill/>
            <a:ln w="9525">
              <a:noFill/>
              <a:miter/>
            </a:ln>
          </p:spPr>
          <p:txBody>
            <a:bodyPr wrap="squar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sym typeface="+mn-ea"/>
                </a:rPr>
                <a:t>序</a:t>
              </a:r>
              <a:r>
                <a:rPr lang="en-US" altLang="zh-CN" sz="2400" b="1" dirty="0">
                  <a:solidFill>
                    <a:srgbClr val="000000"/>
                  </a:solidFill>
                  <a:latin typeface="微软雅黑" panose="020B0503020204020204" pitchFamily="34" charset="-122"/>
                  <a:ea typeface="微软雅黑" panose="020B0503020204020204" pitchFamily="34" charset="-122"/>
                </a:rPr>
                <a:t>.2  </a:t>
              </a:r>
              <a:r>
                <a:rPr lang="zh-CN" altLang="en-US" sz="2400" b="1" dirty="0">
                  <a:solidFill>
                    <a:srgbClr val="000000"/>
                  </a:solidFill>
                  <a:latin typeface="微软雅黑" panose="020B0503020204020204" pitchFamily="34" charset="-122"/>
                  <a:ea typeface="微软雅黑" panose="020B0503020204020204" pitchFamily="34" charset="-122"/>
                </a:rPr>
                <a:t>软件需求在软件生存周期中的位置</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sp>
        <p:nvSpPr>
          <p:cNvPr id="10" name="矩形 9"/>
          <p:cNvSpPr/>
          <p:nvPr/>
        </p:nvSpPr>
        <p:spPr>
          <a:xfrm>
            <a:off x="704850" y="1760966"/>
            <a:ext cx="10782300" cy="42418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11" name="文本框 67"/>
          <p:cNvSpPr>
            <a:spLocks noChangeArrowheads="1"/>
          </p:cNvSpPr>
          <p:nvPr/>
        </p:nvSpPr>
        <p:spPr bwMode="auto">
          <a:xfrm>
            <a:off x="700838" y="1225358"/>
            <a:ext cx="10782300" cy="40011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marR="0" lvl="0" indent="0" fontAlgn="base">
              <a:lnSpc>
                <a:spcPct val="100000"/>
              </a:lnSpc>
              <a:spcBef>
                <a:spcPct val="0"/>
              </a:spcBef>
              <a:spcAft>
                <a:spcPct val="0"/>
              </a:spcAft>
              <a:buClrTx/>
              <a:buSzTx/>
              <a:buFont typeface="Arial" panose="020B0604020202020204" pitchFamily="34" charset="0"/>
              <a:buNone/>
              <a:defRPr/>
            </a:pPr>
            <a:r>
              <a:rPr lang="zh-CN" altLang="en-US" sz="2000" kern="0" dirty="0">
                <a:latin typeface="+mn-ea"/>
                <a:sym typeface="宋体" panose="02010600030101010101" pitchFamily="2" charset="-122"/>
              </a:rPr>
              <a:t>传统瀑布模型</a:t>
            </a:r>
            <a:r>
              <a:rPr lang="en-US" altLang="zh-CN" sz="2000" kern="0" dirty="0">
                <a:latin typeface="+mn-ea"/>
                <a:sym typeface="宋体" panose="02010600030101010101" pitchFamily="2" charset="-122"/>
              </a:rPr>
              <a:t>(</a:t>
            </a:r>
            <a:r>
              <a:rPr lang="en-US" altLang="zh-CN" sz="2000" b="1" kern="0" dirty="0">
                <a:latin typeface="+mn-ea"/>
                <a:sym typeface="宋体" panose="02010600030101010101" pitchFamily="2" charset="-122"/>
              </a:rPr>
              <a:t>Waterfall</a:t>
            </a:r>
            <a:r>
              <a:rPr lang="zh-CN" altLang="en-US" sz="2000" b="1" kern="0" dirty="0">
                <a:latin typeface="+mn-ea"/>
                <a:sym typeface="宋体" panose="02010600030101010101" pitchFamily="2" charset="-122"/>
              </a:rPr>
              <a:t> </a:t>
            </a:r>
            <a:r>
              <a:rPr lang="en-US" altLang="zh-CN" sz="2000" b="1" kern="0" dirty="0">
                <a:latin typeface="+mn-ea"/>
                <a:sym typeface="宋体" panose="02010600030101010101" pitchFamily="2" charset="-122"/>
              </a:rPr>
              <a:t>Model</a:t>
            </a:r>
            <a:r>
              <a:rPr lang="en-US" altLang="zh-CN" sz="2000" kern="0" dirty="0">
                <a:latin typeface="+mn-ea"/>
                <a:sym typeface="宋体" panose="02010600030101010101" pitchFamily="2" charset="-122"/>
              </a:rPr>
              <a:t>)</a:t>
            </a:r>
            <a:r>
              <a:rPr lang="zh-CN" altLang="en-US" sz="2000" kern="0" dirty="0">
                <a:latin typeface="+mn-ea"/>
                <a:sym typeface="宋体" panose="02010600030101010101" pitchFamily="2" charset="-122"/>
              </a:rPr>
              <a:t>将软件生命周期分为</a:t>
            </a:r>
            <a:r>
              <a:rPr lang="zh-CN" altLang="en-US" sz="2000" b="1" kern="0" dirty="0">
                <a:solidFill>
                  <a:srgbClr val="0C03BD"/>
                </a:solidFill>
                <a:latin typeface="+mn-ea"/>
                <a:sym typeface="宋体" panose="02010600030101010101" pitchFamily="2" charset="-122"/>
              </a:rPr>
              <a:t>定义阶段</a:t>
            </a:r>
            <a:r>
              <a:rPr lang="zh-CN" altLang="en-US" sz="2000" kern="0" dirty="0">
                <a:latin typeface="+mn-ea"/>
                <a:sym typeface="宋体" panose="02010600030101010101" pitchFamily="2" charset="-122"/>
              </a:rPr>
              <a:t>、</a:t>
            </a:r>
            <a:r>
              <a:rPr lang="zh-CN" altLang="en-US" sz="2000" b="1" kern="0" dirty="0">
                <a:solidFill>
                  <a:srgbClr val="0C03BD"/>
                </a:solidFill>
                <a:latin typeface="+mn-ea"/>
                <a:sym typeface="宋体" panose="02010600030101010101" pitchFamily="2" charset="-122"/>
              </a:rPr>
              <a:t>开发阶段</a:t>
            </a:r>
            <a:r>
              <a:rPr lang="zh-CN" altLang="en-US" sz="2000" kern="0" dirty="0">
                <a:latin typeface="+mn-ea"/>
                <a:sym typeface="宋体" panose="02010600030101010101" pitchFamily="2" charset="-122"/>
              </a:rPr>
              <a:t>和</a:t>
            </a:r>
            <a:r>
              <a:rPr lang="zh-CN" altLang="en-US" sz="2000" b="1" kern="0" dirty="0">
                <a:solidFill>
                  <a:srgbClr val="0C03BD"/>
                </a:solidFill>
                <a:latin typeface="+mn-ea"/>
                <a:sym typeface="宋体" panose="02010600030101010101" pitchFamily="2" charset="-122"/>
              </a:rPr>
              <a:t>维护阶段</a:t>
            </a:r>
            <a:r>
              <a:rPr lang="zh-CN" altLang="en-US" sz="2000" kern="0" dirty="0">
                <a:latin typeface="+mn-ea"/>
                <a:sym typeface="宋体" panose="02010600030101010101" pitchFamily="2" charset="-122"/>
              </a:rPr>
              <a:t>：</a:t>
            </a:r>
            <a:endParaRPr lang="zh-CN" altLang="en-US" sz="2000" kern="0" dirty="0">
              <a:latin typeface="+mn-ea"/>
              <a:sym typeface="宋体" panose="02010600030101010101" pitchFamily="2" charset="-122"/>
            </a:endParaRPr>
          </a:p>
        </p:txBody>
      </p:sp>
      <p:sp>
        <p:nvSpPr>
          <p:cNvPr id="12" name="文本框 11"/>
          <p:cNvSpPr txBox="1"/>
          <p:nvPr/>
        </p:nvSpPr>
        <p:spPr>
          <a:xfrm>
            <a:off x="2895599" y="2156600"/>
            <a:ext cx="2578100" cy="369332"/>
          </a:xfrm>
          <a:prstGeom prst="rect">
            <a:avLst/>
          </a:prstGeom>
          <a:noFill/>
          <a:ln w="22225">
            <a:solidFill>
              <a:schemeClr val="accent1">
                <a:shade val="50000"/>
                <a:alpha val="65000"/>
              </a:schemeClr>
            </a:solidFill>
          </a:ln>
        </p:spPr>
        <p:txBody>
          <a:bodyPr wrap="square" rtlCol="0">
            <a:spAutoFit/>
          </a:bodyPr>
          <a:lstStyle/>
          <a:p>
            <a:pPr algn="ctr"/>
            <a:r>
              <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软件定义</a:t>
            </a:r>
            <a:endPar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3556430" y="2606246"/>
            <a:ext cx="2578100" cy="369332"/>
          </a:xfrm>
          <a:prstGeom prst="rect">
            <a:avLst/>
          </a:prstGeom>
          <a:noFill/>
          <a:ln w="22225">
            <a:solidFill>
              <a:schemeClr val="accent1">
                <a:shade val="50000"/>
                <a:alpha val="65000"/>
              </a:schemeClr>
            </a:solidFill>
          </a:ln>
        </p:spPr>
        <p:txBody>
          <a:bodyPr wrap="square" rtlCol="0">
            <a:spAutoFit/>
          </a:bodyPr>
          <a:lstStyle/>
          <a:p>
            <a:pPr algn="ctr"/>
            <a:r>
              <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可行性研究</a:t>
            </a:r>
            <a:endPar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4" name="曲线连接符 36"/>
          <p:cNvCxnSpPr/>
          <p:nvPr/>
        </p:nvCxnSpPr>
        <p:spPr>
          <a:xfrm>
            <a:off x="5638799" y="2208776"/>
            <a:ext cx="260351" cy="3171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8297" y="3055892"/>
            <a:ext cx="3238931" cy="369332"/>
          </a:xfrm>
          <a:prstGeom prst="rect">
            <a:avLst/>
          </a:prstGeom>
          <a:noFill/>
          <a:ln w="22225">
            <a:solidFill>
              <a:schemeClr val="accent1">
                <a:shade val="50000"/>
                <a:alpha val="65000"/>
              </a:schemeClr>
            </a:solidFill>
          </a:ln>
        </p:spPr>
        <p:txBody>
          <a:bodyPr wrap="square" rtlCol="0">
            <a:spAutoFit/>
          </a:bodyPr>
          <a:lstStyle/>
          <a:p>
            <a:pPr algn="ctr"/>
            <a:r>
              <a:rPr kumimoji="1"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kumimoji="1"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15"/>
          <p:cNvSpPr txBox="1"/>
          <p:nvPr/>
        </p:nvSpPr>
        <p:spPr>
          <a:xfrm>
            <a:off x="5358620" y="3517727"/>
            <a:ext cx="2578100" cy="369332"/>
          </a:xfrm>
          <a:prstGeom prst="rect">
            <a:avLst/>
          </a:prstGeom>
          <a:noFill/>
          <a:ln w="22225">
            <a:solidFill>
              <a:schemeClr val="accent1">
                <a:shade val="50000"/>
                <a:alpha val="65000"/>
              </a:schemeClr>
            </a:solidFill>
          </a:ln>
        </p:spPr>
        <p:txBody>
          <a:bodyPr wrap="square" rtlCol="0">
            <a:spAutoFit/>
          </a:bodyPr>
          <a:lstStyle/>
          <a:p>
            <a:pPr algn="ctr"/>
            <a:r>
              <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概要设计</a:t>
            </a:r>
            <a:endPar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16"/>
          <p:cNvSpPr txBox="1"/>
          <p:nvPr/>
        </p:nvSpPr>
        <p:spPr>
          <a:xfrm>
            <a:off x="5942820" y="3958254"/>
            <a:ext cx="2578100" cy="369332"/>
          </a:xfrm>
          <a:prstGeom prst="rect">
            <a:avLst/>
          </a:prstGeom>
          <a:noFill/>
          <a:ln w="22225">
            <a:solidFill>
              <a:schemeClr val="accent1">
                <a:shade val="50000"/>
                <a:alpha val="65000"/>
              </a:schemeClr>
            </a:solidFill>
          </a:ln>
        </p:spPr>
        <p:txBody>
          <a:bodyPr wrap="square" rtlCol="0">
            <a:spAutoFit/>
          </a:bodyPr>
          <a:lstStyle/>
          <a:p>
            <a:pPr algn="ctr"/>
            <a:r>
              <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详细设计</a:t>
            </a:r>
            <a:endPar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本框 17"/>
          <p:cNvSpPr txBox="1"/>
          <p:nvPr/>
        </p:nvSpPr>
        <p:spPr>
          <a:xfrm>
            <a:off x="6128178" y="4418432"/>
            <a:ext cx="3386876" cy="369332"/>
          </a:xfrm>
          <a:prstGeom prst="rect">
            <a:avLst/>
          </a:prstGeom>
          <a:noFill/>
          <a:ln w="22225">
            <a:solidFill>
              <a:schemeClr val="accent1">
                <a:shade val="50000"/>
                <a:alpha val="65000"/>
              </a:schemeClr>
            </a:solidFill>
          </a:ln>
        </p:spPr>
        <p:txBody>
          <a:bodyPr wrap="square" rtlCol="0">
            <a:spAutoFit/>
          </a:bodyPr>
          <a:lstStyle/>
          <a:p>
            <a:pPr algn="ctr"/>
            <a:r>
              <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编码 </a:t>
            </a:r>
            <a:r>
              <a:rPr kumimoji="1" lang="en-US" altLang="zh-CN"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&amp;</a:t>
            </a:r>
            <a:r>
              <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 单元测试</a:t>
            </a:r>
            <a:endPar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文本框 18"/>
          <p:cNvSpPr txBox="1"/>
          <p:nvPr/>
        </p:nvSpPr>
        <p:spPr>
          <a:xfrm>
            <a:off x="6931442" y="4880556"/>
            <a:ext cx="3730980" cy="369332"/>
          </a:xfrm>
          <a:prstGeom prst="rect">
            <a:avLst/>
          </a:prstGeom>
          <a:noFill/>
          <a:ln w="22225">
            <a:solidFill>
              <a:schemeClr val="accent1">
                <a:shade val="50000"/>
                <a:alpha val="65000"/>
              </a:schemeClr>
            </a:solidFill>
          </a:ln>
        </p:spPr>
        <p:txBody>
          <a:bodyPr wrap="square" rtlCol="0">
            <a:spAutoFit/>
          </a:bodyPr>
          <a:lstStyle/>
          <a:p>
            <a:pPr algn="ctr"/>
            <a:r>
              <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集成 </a:t>
            </a:r>
            <a:r>
              <a:rPr kumimoji="1" lang="en-US" altLang="zh-CN"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&amp;</a:t>
            </a:r>
            <a:r>
              <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 系统测试</a:t>
            </a:r>
            <a:endPar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文本框 19"/>
          <p:cNvSpPr txBox="1"/>
          <p:nvPr/>
        </p:nvSpPr>
        <p:spPr>
          <a:xfrm>
            <a:off x="7757374" y="5342902"/>
            <a:ext cx="3386876" cy="369332"/>
          </a:xfrm>
          <a:prstGeom prst="rect">
            <a:avLst/>
          </a:prstGeom>
          <a:noFill/>
          <a:ln w="22225">
            <a:solidFill>
              <a:schemeClr val="accent1">
                <a:shade val="50000"/>
                <a:alpha val="65000"/>
              </a:schemeClr>
            </a:solidFill>
          </a:ln>
        </p:spPr>
        <p:txBody>
          <a:bodyPr wrap="square" rtlCol="0">
            <a:spAutoFit/>
          </a:bodyPr>
          <a:lstStyle/>
          <a:p>
            <a:pPr algn="ctr"/>
            <a:r>
              <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交付 </a:t>
            </a:r>
            <a:r>
              <a:rPr kumimoji="1" lang="en-US" altLang="zh-CN"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&amp;</a:t>
            </a:r>
            <a:r>
              <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 维护</a:t>
            </a:r>
            <a:endPar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1" name="曲线连接符 45"/>
          <p:cNvCxnSpPr/>
          <p:nvPr/>
        </p:nvCxnSpPr>
        <p:spPr>
          <a:xfrm>
            <a:off x="6210730" y="2684984"/>
            <a:ext cx="260351" cy="3171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曲线连接符 46"/>
          <p:cNvCxnSpPr/>
          <p:nvPr/>
        </p:nvCxnSpPr>
        <p:spPr>
          <a:xfrm>
            <a:off x="7462098" y="3177035"/>
            <a:ext cx="260351" cy="3171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曲线连接符 47"/>
          <p:cNvCxnSpPr/>
          <p:nvPr/>
        </p:nvCxnSpPr>
        <p:spPr>
          <a:xfrm>
            <a:off x="8045448" y="3586524"/>
            <a:ext cx="260351" cy="3171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53"/>
          <p:cNvCxnSpPr/>
          <p:nvPr/>
        </p:nvCxnSpPr>
        <p:spPr>
          <a:xfrm>
            <a:off x="8796932" y="4023735"/>
            <a:ext cx="260351" cy="3171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曲线连接符 55"/>
          <p:cNvCxnSpPr/>
          <p:nvPr/>
        </p:nvCxnSpPr>
        <p:spPr>
          <a:xfrm>
            <a:off x="9866736" y="4523243"/>
            <a:ext cx="260351" cy="3171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曲线连接符 56"/>
          <p:cNvCxnSpPr/>
          <p:nvPr/>
        </p:nvCxnSpPr>
        <p:spPr>
          <a:xfrm>
            <a:off x="10706871" y="5001359"/>
            <a:ext cx="260351" cy="3171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左大括号 26"/>
          <p:cNvSpPr/>
          <p:nvPr/>
        </p:nvSpPr>
        <p:spPr>
          <a:xfrm>
            <a:off x="2482849" y="2156600"/>
            <a:ext cx="336549" cy="13489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8" name="左大括号 27"/>
          <p:cNvSpPr/>
          <p:nvPr/>
        </p:nvSpPr>
        <p:spPr>
          <a:xfrm>
            <a:off x="4886754" y="3509614"/>
            <a:ext cx="422275" cy="174027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9" name="左大括号 28"/>
          <p:cNvSpPr/>
          <p:nvPr/>
        </p:nvSpPr>
        <p:spPr>
          <a:xfrm>
            <a:off x="7240669" y="5343915"/>
            <a:ext cx="422275" cy="381019"/>
          </a:xfrm>
          <a:prstGeom prst="leftBrace">
            <a:avLst>
              <a:gd name="adj1" fmla="val 8333"/>
              <a:gd name="adj2" fmla="val 5437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p:cNvSpPr txBox="1"/>
          <p:nvPr/>
        </p:nvSpPr>
        <p:spPr>
          <a:xfrm>
            <a:off x="1123950" y="2646403"/>
            <a:ext cx="1232701" cy="369332"/>
          </a:xfrm>
          <a:prstGeom prst="rect">
            <a:avLst/>
          </a:prstGeom>
          <a:noFill/>
          <a:ln w="22225">
            <a:solidFill>
              <a:schemeClr val="accent1">
                <a:shade val="50000"/>
                <a:alpha val="65000"/>
              </a:schemeClr>
            </a:solidFill>
          </a:ln>
        </p:spPr>
        <p:txBody>
          <a:bodyPr wrap="square" rtlCol="0">
            <a:spAutoFit/>
          </a:bodyPr>
          <a:lstStyle/>
          <a:p>
            <a:pPr algn="ctr"/>
            <a:r>
              <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定义阶段</a:t>
            </a:r>
            <a:endPar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文本框 30"/>
          <p:cNvSpPr txBox="1"/>
          <p:nvPr/>
        </p:nvSpPr>
        <p:spPr>
          <a:xfrm>
            <a:off x="3469426" y="4195085"/>
            <a:ext cx="1232701" cy="369332"/>
          </a:xfrm>
          <a:prstGeom prst="rect">
            <a:avLst/>
          </a:prstGeom>
          <a:noFill/>
          <a:ln w="22225">
            <a:solidFill>
              <a:schemeClr val="accent1">
                <a:shade val="50000"/>
                <a:alpha val="65000"/>
              </a:schemeClr>
            </a:solidFill>
          </a:ln>
        </p:spPr>
        <p:txBody>
          <a:bodyPr wrap="square" rtlCol="0">
            <a:spAutoFit/>
          </a:bodyPr>
          <a:lstStyle/>
          <a:p>
            <a:pPr algn="ctr"/>
            <a:r>
              <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开发阶段</a:t>
            </a:r>
            <a:endPar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文本框 31"/>
          <p:cNvSpPr txBox="1"/>
          <p:nvPr/>
        </p:nvSpPr>
        <p:spPr>
          <a:xfrm>
            <a:off x="5899150" y="5355380"/>
            <a:ext cx="1258901" cy="369332"/>
          </a:xfrm>
          <a:prstGeom prst="rect">
            <a:avLst/>
          </a:prstGeom>
          <a:noFill/>
          <a:ln w="22225">
            <a:solidFill>
              <a:schemeClr val="accent1">
                <a:shade val="50000"/>
                <a:alpha val="65000"/>
              </a:schemeClr>
            </a:solidFill>
          </a:ln>
        </p:spPr>
        <p:txBody>
          <a:bodyPr wrap="square" rtlCol="0">
            <a:spAutoFit/>
          </a:bodyPr>
          <a:lstStyle/>
          <a:p>
            <a:pPr algn="ctr"/>
            <a:r>
              <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维护阶段</a:t>
            </a:r>
            <a:endParaRPr kumimoji="1" lang="zh-CN" altLang="en-US" b="1"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文本框 32"/>
          <p:cNvSpPr txBox="1"/>
          <p:nvPr/>
        </p:nvSpPr>
        <p:spPr>
          <a:xfrm>
            <a:off x="2272665" y="6137910"/>
            <a:ext cx="6623050" cy="460375"/>
          </a:xfrm>
          <a:prstGeom prst="rect">
            <a:avLst/>
          </a:prstGeom>
          <a:noFill/>
        </p:spPr>
        <p:txBody>
          <a:bodyPr wrap="square" rtlCol="0">
            <a:spAutoFit/>
          </a:bodyPr>
          <a:p>
            <a:r>
              <a:rPr lang="zh-CN" altLang="en-US" sz="2400" b="1">
                <a:solidFill>
                  <a:srgbClr val="FF0000"/>
                </a:solidFill>
              </a:rPr>
              <a:t>现场思考与回答：有哪些常用的软件过程模型？</a:t>
            </a:r>
            <a:endParaRPr lang="zh-CN" altLang="en-US" sz="24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5" grpId="0" animBg="1"/>
      <p:bldP spid="16" grpId="0" animBg="1"/>
      <p:bldP spid="17" grpId="0" animBg="1"/>
      <p:bldP spid="18" grpId="0" animBg="1"/>
      <p:bldP spid="19" grpId="0" animBg="1"/>
      <p:bldP spid="20" grpId="0" animBg="1"/>
      <p:bldP spid="27" grpId="0" animBg="1"/>
      <p:bldP spid="28" grpId="0" animBg="1"/>
      <p:bldP spid="29" grpId="0" animBg="1"/>
      <p:bldP spid="30" grpId="0" animBg="1"/>
      <p:bldP spid="31" grpId="0" animBg="1"/>
      <p:bldP spid="32" grpId="0" animBg="1"/>
      <p:bldP spid="10" grpId="1" animBg="1"/>
      <p:bldP spid="12" grpId="1" animBg="1"/>
      <p:bldP spid="13" grpId="1" animBg="1"/>
      <p:bldP spid="15" grpId="1" animBg="1"/>
      <p:bldP spid="16" grpId="1" animBg="1"/>
      <p:bldP spid="17" grpId="1" animBg="1"/>
      <p:bldP spid="18" grpId="1" animBg="1"/>
      <p:bldP spid="19" grpId="1" animBg="1"/>
      <p:bldP spid="20" grpId="1" animBg="1"/>
      <p:bldP spid="27" grpId="1" animBg="1"/>
      <p:bldP spid="28" grpId="1" animBg="1"/>
      <p:bldP spid="29" grpId="1" animBg="1"/>
      <p:bldP spid="30" grpId="1" animBg="1"/>
      <p:bldP spid="31" grpId="1" animBg="1"/>
      <p:bldP spid="32" grpId="1" animBg="1"/>
      <p:bldP spid="33" grpId="0"/>
      <p:bldP spid="3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
        <p:nvSpPr>
          <p:cNvPr id="3" name="日期占位符 1"/>
          <p:cNvSpPr>
            <a:spLocks noGrp="1"/>
          </p:cNvSpPr>
          <p:nvPr>
            <p:ph type="dt" sz="half" idx="10"/>
          </p:nvPr>
        </p:nvSpPr>
        <p:spPr>
          <a:xfrm>
            <a:off x="838200" y="6356350"/>
            <a:ext cx="2743200" cy="365125"/>
          </a:xfrm>
        </p:spPr>
        <p:txBody>
          <a:bodyPr/>
          <a:lstStyle/>
          <a:p>
            <a:fld id="{0E7E994E-38B7-A24C-BB52-B6E01FC5F572}" type="datetime1">
              <a:rPr lang="zh-CN" altLang="en-US" smtClean="0">
                <a:solidFill>
                  <a:prstClr val="black">
                    <a:tint val="75000"/>
                  </a:prstClr>
                </a:solidFill>
              </a:rPr>
            </a:fld>
            <a:endParaRPr lang="zh-CN" altLang="en-US">
              <a:solidFill>
                <a:prstClr val="black">
                  <a:tint val="75000"/>
                </a:prstClr>
              </a:solidFill>
            </a:endParaRPr>
          </a:p>
        </p:txBody>
      </p:sp>
      <p:sp>
        <p:nvSpPr>
          <p:cNvPr id="4" name="灯片编号占位符 2"/>
          <p:cNvSpPr>
            <a:spLocks noGrp="1"/>
          </p:cNvSpPr>
          <p:nvPr>
            <p:ph type="sldNum" sz="quarter" idx="12"/>
          </p:nvPr>
        </p:nvSpPr>
        <p:spPr>
          <a:xfrm>
            <a:off x="8610600" y="6356350"/>
            <a:ext cx="2743200" cy="365125"/>
          </a:xfrm>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grpSp>
        <p:nvGrpSpPr>
          <p:cNvPr id="5" name="组合 7"/>
          <p:cNvGrpSpPr/>
          <p:nvPr/>
        </p:nvGrpSpPr>
        <p:grpSpPr>
          <a:xfrm>
            <a:off x="108557" y="337632"/>
            <a:ext cx="6747102" cy="491607"/>
            <a:chOff x="198764" y="258545"/>
            <a:chExt cx="8994052" cy="656010"/>
          </a:xfrm>
        </p:grpSpPr>
        <p:grpSp>
          <p:nvGrpSpPr>
            <p:cNvPr id="6" name="组合 5"/>
            <p:cNvGrpSpPr/>
            <p:nvPr/>
          </p:nvGrpSpPr>
          <p:grpSpPr>
            <a:xfrm>
              <a:off x="198764" y="258545"/>
              <a:ext cx="700083" cy="563491"/>
              <a:chOff x="5075564" y="2933562"/>
              <a:chExt cx="2860947" cy="2302753"/>
            </a:xfrm>
          </p:grpSpPr>
          <p:sp>
            <p:nvSpPr>
              <p:cNvPr id="8" name="等腰三角形 7"/>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9" name="等腰三角形 8"/>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sp>
          <p:nvSpPr>
            <p:cNvPr id="7" name="文本框 6"/>
            <p:cNvSpPr txBox="1"/>
            <p:nvPr/>
          </p:nvSpPr>
          <p:spPr>
            <a:xfrm>
              <a:off x="988289" y="300222"/>
              <a:ext cx="8204527" cy="614333"/>
            </a:xfrm>
            <a:prstGeom prst="rect">
              <a:avLst/>
            </a:prstGeom>
            <a:noFill/>
            <a:ln w="9525">
              <a:noFill/>
              <a:miter/>
            </a:ln>
          </p:spPr>
          <p:txBody>
            <a:bodyPr wrap="squar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sym typeface="+mn-ea"/>
                </a:rPr>
                <a:t>序</a:t>
              </a:r>
              <a:r>
                <a:rPr lang="en-US" altLang="zh-CN" sz="2400" b="1" dirty="0">
                  <a:solidFill>
                    <a:srgbClr val="000000"/>
                  </a:solidFill>
                  <a:latin typeface="微软雅黑" panose="020B0503020204020204" pitchFamily="34" charset="-122"/>
                  <a:ea typeface="微软雅黑" panose="020B0503020204020204" pitchFamily="34" charset="-122"/>
                </a:rPr>
                <a:t>.3 </a:t>
              </a:r>
              <a:r>
                <a:rPr lang="zh-CN" altLang="en-US" sz="2400" b="1" dirty="0">
                  <a:solidFill>
                    <a:srgbClr val="000000"/>
                  </a:solidFill>
                  <a:latin typeface="微软雅黑" panose="020B0503020204020204" pitchFamily="34" charset="-122"/>
                  <a:ea typeface="微软雅黑" panose="020B0503020204020204" pitchFamily="34" charset="-122"/>
                </a:rPr>
                <a:t>软件开发过程中存在的问题</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sp>
        <p:nvSpPr>
          <p:cNvPr id="10" name="矩形 9"/>
          <p:cNvSpPr/>
          <p:nvPr/>
        </p:nvSpPr>
        <p:spPr>
          <a:xfrm>
            <a:off x="704850" y="1760966"/>
            <a:ext cx="10782300" cy="3573034"/>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11" name="文本框 67"/>
          <p:cNvSpPr>
            <a:spLocks noChangeArrowheads="1"/>
          </p:cNvSpPr>
          <p:nvPr/>
        </p:nvSpPr>
        <p:spPr bwMode="auto">
          <a:xfrm>
            <a:off x="700838" y="1225358"/>
            <a:ext cx="10782300" cy="39878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marR="0" lvl="0" indent="0" fontAlgn="base">
              <a:lnSpc>
                <a:spcPct val="100000"/>
              </a:lnSpc>
              <a:spcBef>
                <a:spcPct val="0"/>
              </a:spcBef>
              <a:spcAft>
                <a:spcPct val="0"/>
              </a:spcAft>
              <a:buClrTx/>
              <a:buSzTx/>
              <a:buFont typeface="Arial" panose="020B0604020202020204" pitchFamily="34" charset="0"/>
              <a:buNone/>
              <a:defRPr/>
            </a:pPr>
            <a:r>
              <a:rPr lang="zh-CN" altLang="en-US" sz="2000" b="1" kern="0" dirty="0">
                <a:latin typeface="微软雅黑" panose="020B0503020204020204" pitchFamily="34" charset="-122"/>
                <a:ea typeface="微软雅黑" panose="020B0503020204020204" pitchFamily="34" charset="-122"/>
                <a:sym typeface="宋体" panose="02010600030101010101" pitchFamily="2" charset="-122"/>
              </a:rPr>
              <a:t>复杂软件系统开发的情况（</a:t>
            </a:r>
            <a:r>
              <a:rPr lang="zh-CN" altLang="en-US" sz="2000" b="1" kern="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来自</a:t>
            </a:r>
            <a:r>
              <a:rPr lang="zh-CN" altLang="en-US" sz="2000" b="1" kern="0" dirty="0">
                <a:solidFill>
                  <a:srgbClr val="FF0000"/>
                </a:solidFill>
                <a:latin typeface="微软雅黑" panose="020B0503020204020204" pitchFamily="34" charset="-122"/>
                <a:ea typeface="微软雅黑" panose="020B0503020204020204" pitchFamily="34" charset="-122"/>
                <a:sym typeface="+mn-ea"/>
              </a:rPr>
              <a:t>Standish Group的研究报告</a:t>
            </a:r>
            <a:r>
              <a:rPr lang="zh-CN" altLang="en-US" sz="2000" b="1" kern="0" dirty="0">
                <a:latin typeface="微软雅黑" panose="020B0503020204020204" pitchFamily="34" charset="-122"/>
                <a:ea typeface="微软雅黑" panose="020B0503020204020204" pitchFamily="34" charset="-122"/>
                <a:sym typeface="+mn-ea"/>
              </a:rPr>
              <a:t>）</a:t>
            </a:r>
            <a:endParaRPr lang="zh-CN" altLang="en-US" sz="2000" b="1" kern="0"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12" name="文本框 11"/>
          <p:cNvSpPr txBox="1"/>
          <p:nvPr/>
        </p:nvSpPr>
        <p:spPr>
          <a:xfrm>
            <a:off x="687503" y="5888510"/>
            <a:ext cx="10782300" cy="368300"/>
          </a:xfrm>
          <a:prstGeom prst="rect">
            <a:avLst/>
          </a:prstGeom>
          <a:noFill/>
          <a:ln>
            <a:solidFill>
              <a:srgbClr val="FF0000"/>
            </a:solidFill>
          </a:ln>
        </p:spPr>
        <p:txBody>
          <a:bodyPr wrap="square">
            <a:spAutoFit/>
          </a:bodyPr>
          <a:lstStyle/>
          <a:p>
            <a:pPr algn="ctr">
              <a:buClrTx/>
              <a:buSzTx/>
              <a:buFontTx/>
            </a:pPr>
            <a:r>
              <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charset="0"/>
              </a:rPr>
              <a:t>目标：预算内、按时、符合客户真正需要</a:t>
            </a:r>
            <a:endPar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charset="0"/>
            </a:endParaRPr>
          </a:p>
        </p:txBody>
      </p:sp>
      <p:sp>
        <p:nvSpPr>
          <p:cNvPr id="13" name="文本框 12"/>
          <p:cNvSpPr txBox="1"/>
          <p:nvPr/>
        </p:nvSpPr>
        <p:spPr>
          <a:xfrm>
            <a:off x="838200" y="1895566"/>
            <a:ext cx="10134600" cy="368300"/>
          </a:xfrm>
          <a:prstGeom prst="rect">
            <a:avLst/>
          </a:prstGeom>
          <a:noFill/>
          <a:ln>
            <a:solidFill>
              <a:schemeClr val="tx1"/>
            </a:solidFill>
            <a:prstDash val="dash"/>
          </a:ln>
        </p:spPr>
        <p:txBody>
          <a:bodyPr wrap="square">
            <a:spAutoFit/>
          </a:bodyPr>
          <a:lstStyle/>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）系统运转良好</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nvSpPr>
        <p:spPr>
          <a:xfrm>
            <a:off x="838200" y="2371071"/>
            <a:ext cx="10134600" cy="368300"/>
          </a:xfrm>
          <a:prstGeom prst="rect">
            <a:avLst/>
          </a:prstGeom>
          <a:noFill/>
          <a:ln>
            <a:solidFill>
              <a:schemeClr val="tx1"/>
            </a:solidFill>
            <a:prstDash val="dash"/>
          </a:ln>
        </p:spPr>
        <p:txBody>
          <a:bodyPr wrap="square">
            <a:spAutoFit/>
          </a:bodyPr>
          <a:lstStyle/>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）或多或少存在一些缺陷</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nvSpPr>
        <p:spPr>
          <a:xfrm>
            <a:off x="838200" y="2875901"/>
            <a:ext cx="10134600" cy="368300"/>
          </a:xfrm>
          <a:prstGeom prst="rect">
            <a:avLst/>
          </a:prstGeom>
          <a:noFill/>
          <a:ln>
            <a:solidFill>
              <a:schemeClr val="tx1"/>
            </a:solidFill>
            <a:prstDash val="dash"/>
          </a:ln>
        </p:spPr>
        <p:txBody>
          <a:bodyPr wrap="square">
            <a:spAutoFit/>
          </a:bodyPr>
          <a:lstStyle/>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）存在未测试到的严重缺陷，存在严重隐患，或造成无法弥补的后果（如波音</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737 MAX 8</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等）</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nvSpPr>
        <p:spPr>
          <a:xfrm>
            <a:off x="838200" y="3366900"/>
            <a:ext cx="10134600" cy="368300"/>
          </a:xfrm>
          <a:prstGeom prst="rect">
            <a:avLst/>
          </a:prstGeom>
          <a:noFill/>
          <a:ln>
            <a:solidFill>
              <a:schemeClr val="tx1"/>
            </a:solidFill>
            <a:prstDash val="dash"/>
          </a:ln>
        </p:spPr>
        <p:txBody>
          <a:bodyPr wrap="square">
            <a:spAutoFit/>
          </a:bodyPr>
          <a:lstStyle/>
          <a:p>
            <a:pPr algn="l">
              <a:buClrTx/>
              <a:buSzTx/>
              <a:buFontTx/>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）大约31%的项目在完成之前被取消，52.7%的项目的成本是预算的189%</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nvSpPr>
        <p:spPr>
          <a:xfrm>
            <a:off x="838200" y="4568960"/>
            <a:ext cx="10134600" cy="645160"/>
          </a:xfrm>
          <a:prstGeom prst="rect">
            <a:avLst/>
          </a:prstGeom>
          <a:noFill/>
          <a:ln>
            <a:solidFill>
              <a:schemeClr val="tx1"/>
            </a:solidFill>
            <a:prstDash val="dash"/>
          </a:ln>
        </p:spPr>
        <p:txBody>
          <a:bodyPr wrap="square">
            <a:spAutoFit/>
          </a:bodyPr>
          <a:lstStyle/>
          <a:p>
            <a:pPr algn="l">
              <a:buClrTx/>
              <a:buSzTx/>
              <a:buFontTx/>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（6）美国公司和政府机构在被取消的软件项目上每年花费810亿美元，为延期交付的软件多付590亿美元</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文本框 17"/>
          <p:cNvSpPr txBox="1"/>
          <p:nvPr/>
        </p:nvSpPr>
        <p:spPr>
          <a:xfrm>
            <a:off x="838200" y="3818515"/>
            <a:ext cx="10134600" cy="645160"/>
          </a:xfrm>
          <a:prstGeom prst="rect">
            <a:avLst/>
          </a:prstGeom>
          <a:noFill/>
          <a:ln>
            <a:solidFill>
              <a:schemeClr val="tx1"/>
            </a:solidFill>
            <a:prstDash val="dash"/>
          </a:ln>
        </p:spPr>
        <p:txBody>
          <a:bodyPr wrap="square">
            <a:spAutoFit/>
          </a:bodyPr>
          <a:lstStyle/>
          <a:p>
            <a:pPr algn="l">
              <a:buClrTx/>
              <a:buSzTx/>
              <a:buFontTx/>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）美国每年需要超过2500亿美元来开发大约17</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5万个IT应用程序项目，大公司开发项目平均成本是232.2万美元，中等公司需要133.1万美元，小型公司需要43.4万美元</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等号 18"/>
          <p:cNvSpPr/>
          <p:nvPr/>
        </p:nvSpPr>
        <p:spPr>
          <a:xfrm rot="5400000">
            <a:off x="6091988" y="5435600"/>
            <a:ext cx="575512" cy="369332"/>
          </a:xfrm>
          <a:prstGeom prst="mathEqual">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0" name="图片 19"/>
          <p:cNvPicPr>
            <a:picLocks noChangeAspect="1"/>
          </p:cNvPicPr>
          <p:nvPr/>
        </p:nvPicPr>
        <p:blipFill>
          <a:blip r:embed="rId2"/>
          <a:stretch>
            <a:fillRect/>
          </a:stretch>
        </p:blipFill>
        <p:spPr>
          <a:xfrm>
            <a:off x="6587372" y="5420237"/>
            <a:ext cx="268287" cy="369556"/>
          </a:xfrm>
          <a:prstGeom prst="rect">
            <a:avLst/>
          </a:prstGeom>
        </p:spPr>
      </p:pic>
      <p:pic>
        <p:nvPicPr>
          <p:cNvPr id="21" name="图片 20"/>
          <p:cNvPicPr>
            <a:picLocks noChangeAspect="1"/>
          </p:cNvPicPr>
          <p:nvPr/>
        </p:nvPicPr>
        <p:blipFill>
          <a:blip r:embed="rId3"/>
          <a:stretch>
            <a:fillRect/>
          </a:stretch>
        </p:blipFill>
        <p:spPr>
          <a:xfrm>
            <a:off x="11003108" y="1860811"/>
            <a:ext cx="467619" cy="438842"/>
          </a:xfrm>
          <a:prstGeom prst="rect">
            <a:avLst/>
          </a:prstGeom>
        </p:spPr>
      </p:pic>
      <p:pic>
        <p:nvPicPr>
          <p:cNvPr id="22" name="图片 21"/>
          <p:cNvPicPr>
            <a:picLocks noChangeAspect="1"/>
          </p:cNvPicPr>
          <p:nvPr/>
        </p:nvPicPr>
        <p:blipFill>
          <a:blip r:embed="rId4"/>
          <a:stretch>
            <a:fillRect/>
          </a:stretch>
        </p:blipFill>
        <p:spPr>
          <a:xfrm>
            <a:off x="11002825" y="2321931"/>
            <a:ext cx="454299" cy="461747"/>
          </a:xfrm>
          <a:prstGeom prst="rect">
            <a:avLst/>
          </a:prstGeom>
        </p:spPr>
      </p:pic>
      <p:pic>
        <p:nvPicPr>
          <p:cNvPr id="23" name="图片 22"/>
          <p:cNvPicPr>
            <a:picLocks noChangeAspect="1"/>
          </p:cNvPicPr>
          <p:nvPr/>
        </p:nvPicPr>
        <p:blipFill>
          <a:blip r:embed="rId5"/>
          <a:stretch>
            <a:fillRect/>
          </a:stretch>
        </p:blipFill>
        <p:spPr>
          <a:xfrm>
            <a:off x="11003912" y="2850010"/>
            <a:ext cx="466009" cy="443818"/>
          </a:xfrm>
          <a:prstGeom prst="rect">
            <a:avLst/>
          </a:prstGeom>
        </p:spPr>
      </p:pic>
      <p:pic>
        <p:nvPicPr>
          <p:cNvPr id="24" name="图片 23"/>
          <p:cNvPicPr>
            <a:picLocks noChangeAspect="1"/>
          </p:cNvPicPr>
          <p:nvPr/>
        </p:nvPicPr>
        <p:blipFill>
          <a:blip r:embed="rId6"/>
          <a:stretch>
            <a:fillRect/>
          </a:stretch>
        </p:blipFill>
        <p:spPr>
          <a:xfrm>
            <a:off x="10972800" y="3331074"/>
            <a:ext cx="455721" cy="438842"/>
          </a:xfrm>
          <a:prstGeom prst="rect">
            <a:avLst/>
          </a:prstGeom>
        </p:spPr>
      </p:pic>
      <p:pic>
        <p:nvPicPr>
          <p:cNvPr id="25" name="图片 24"/>
          <p:cNvPicPr>
            <a:picLocks noChangeAspect="1"/>
          </p:cNvPicPr>
          <p:nvPr/>
        </p:nvPicPr>
        <p:blipFill>
          <a:blip r:embed="rId5"/>
          <a:stretch>
            <a:fillRect/>
          </a:stretch>
        </p:blipFill>
        <p:spPr>
          <a:xfrm>
            <a:off x="10996927" y="3898808"/>
            <a:ext cx="466009" cy="443818"/>
          </a:xfrm>
          <a:prstGeom prst="rect">
            <a:avLst/>
          </a:prstGeom>
        </p:spPr>
      </p:pic>
      <p:pic>
        <p:nvPicPr>
          <p:cNvPr id="26" name="图片 25"/>
          <p:cNvPicPr>
            <a:picLocks noChangeAspect="1"/>
          </p:cNvPicPr>
          <p:nvPr/>
        </p:nvPicPr>
        <p:blipFill>
          <a:blip r:embed="rId5"/>
          <a:stretch>
            <a:fillRect/>
          </a:stretch>
        </p:blipFill>
        <p:spPr>
          <a:xfrm>
            <a:off x="11017129" y="4646345"/>
            <a:ext cx="466009" cy="4438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animBg="1"/>
      <p:bldP spid="11" grpId="1"/>
      <p:bldP spid="10" grpId="1" animBg="1"/>
      <p:bldP spid="13" grpId="0" animBg="1"/>
      <p:bldP spid="14" grpId="0" animBg="1"/>
      <p:bldP spid="15" grpId="0" animBg="1"/>
      <p:bldP spid="13" grpId="1" animBg="1"/>
      <p:bldP spid="14" grpId="1" animBg="1"/>
      <p:bldP spid="15" grpId="1" animBg="1"/>
      <p:bldP spid="16" grpId="0" animBg="1"/>
      <p:bldP spid="17" grpId="0" animBg="1"/>
      <p:bldP spid="18" grpId="0" animBg="1"/>
      <p:bldP spid="16" grpId="1" animBg="1"/>
      <p:bldP spid="17" grpId="1" animBg="1"/>
      <p:bldP spid="18" grpId="1" animBg="1"/>
      <p:bldP spid="12" grpId="0" animBg="1"/>
      <p:bldP spid="19" grpId="0" animBg="1"/>
      <p:bldP spid="12" grpId="1" animBg="1"/>
      <p:bldP spid="1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
        <p:nvSpPr>
          <p:cNvPr id="3" name="日期占位符 1"/>
          <p:cNvSpPr>
            <a:spLocks noGrp="1"/>
          </p:cNvSpPr>
          <p:nvPr>
            <p:ph type="dt" sz="half" idx="10"/>
          </p:nvPr>
        </p:nvSpPr>
        <p:spPr>
          <a:xfrm>
            <a:off x="838200" y="6356350"/>
            <a:ext cx="2743200" cy="365125"/>
          </a:xfrm>
        </p:spPr>
        <p:txBody>
          <a:bodyPr/>
          <a:lstStyle/>
          <a:p>
            <a:fld id="{0E7E994E-38B7-A24C-BB52-B6E01FC5F572}" type="datetime1">
              <a:rPr lang="zh-CN" altLang="en-US" smtClean="0">
                <a:solidFill>
                  <a:prstClr val="black">
                    <a:tint val="75000"/>
                  </a:prstClr>
                </a:solidFill>
              </a:rPr>
            </a:fld>
            <a:endParaRPr lang="zh-CN" altLang="en-US">
              <a:solidFill>
                <a:prstClr val="black">
                  <a:tint val="75000"/>
                </a:prstClr>
              </a:solidFill>
            </a:endParaRPr>
          </a:p>
        </p:txBody>
      </p:sp>
      <p:sp>
        <p:nvSpPr>
          <p:cNvPr id="4" name="灯片编号占位符 2"/>
          <p:cNvSpPr>
            <a:spLocks noGrp="1"/>
          </p:cNvSpPr>
          <p:nvPr>
            <p:ph type="sldNum" sz="quarter" idx="12"/>
          </p:nvPr>
        </p:nvSpPr>
        <p:spPr>
          <a:xfrm>
            <a:off x="8610600" y="6356350"/>
            <a:ext cx="2743200" cy="365125"/>
          </a:xfrm>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grpSp>
        <p:nvGrpSpPr>
          <p:cNvPr id="5" name="组合 7"/>
          <p:cNvGrpSpPr/>
          <p:nvPr/>
        </p:nvGrpSpPr>
        <p:grpSpPr>
          <a:xfrm>
            <a:off x="108557" y="337632"/>
            <a:ext cx="6747102" cy="491607"/>
            <a:chOff x="198764" y="258545"/>
            <a:chExt cx="8994052" cy="656010"/>
          </a:xfrm>
        </p:grpSpPr>
        <p:grpSp>
          <p:nvGrpSpPr>
            <p:cNvPr id="6" name="组合 5"/>
            <p:cNvGrpSpPr/>
            <p:nvPr/>
          </p:nvGrpSpPr>
          <p:grpSpPr>
            <a:xfrm>
              <a:off x="198764" y="258545"/>
              <a:ext cx="700083" cy="563491"/>
              <a:chOff x="5075564" y="2933562"/>
              <a:chExt cx="2860947" cy="2302753"/>
            </a:xfrm>
          </p:grpSpPr>
          <p:sp>
            <p:nvSpPr>
              <p:cNvPr id="8" name="等腰三角形 7"/>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9" name="等腰三角形 8"/>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sp>
          <p:nvSpPr>
            <p:cNvPr id="7" name="文本框 6"/>
            <p:cNvSpPr txBox="1"/>
            <p:nvPr/>
          </p:nvSpPr>
          <p:spPr>
            <a:xfrm>
              <a:off x="988289" y="300222"/>
              <a:ext cx="8204527" cy="614333"/>
            </a:xfrm>
            <a:prstGeom prst="rect">
              <a:avLst/>
            </a:prstGeom>
            <a:noFill/>
            <a:ln w="9525">
              <a:noFill/>
              <a:miter/>
            </a:ln>
          </p:spPr>
          <p:txBody>
            <a:bodyPr wrap="squar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sym typeface="+mn-ea"/>
                </a:rPr>
                <a:t>序</a:t>
              </a:r>
              <a:r>
                <a:rPr lang="en-US" altLang="zh-CN" sz="2400" b="1" dirty="0">
                  <a:solidFill>
                    <a:srgbClr val="000000"/>
                  </a:solidFill>
                  <a:latin typeface="微软雅黑" panose="020B0503020204020204" pitchFamily="34" charset="-122"/>
                  <a:ea typeface="微软雅黑" panose="020B0503020204020204" pitchFamily="34" charset="-122"/>
                </a:rPr>
                <a:t>.4  </a:t>
              </a:r>
              <a:r>
                <a:rPr lang="zh-CN" altLang="en-US" sz="2400" b="1" dirty="0">
                  <a:solidFill>
                    <a:srgbClr val="000000"/>
                  </a:solidFill>
                  <a:latin typeface="微软雅黑" panose="020B0503020204020204" pitchFamily="34" charset="-122"/>
                  <a:ea typeface="微软雅黑" panose="020B0503020204020204" pitchFamily="34" charset="-122"/>
                </a:rPr>
                <a:t>软件项目成功或失败的原因分析</a:t>
              </a:r>
              <a:r>
                <a:rPr lang="en-US" altLang="zh-CN" sz="2400" b="1" dirty="0">
                  <a:solidFill>
                    <a:srgbClr val="000000"/>
                  </a:solidFill>
                  <a:latin typeface="微软雅黑" panose="020B0503020204020204" pitchFamily="34" charset="-122"/>
                  <a:ea typeface="微软雅黑" panose="020B0503020204020204" pitchFamily="34" charset="-122"/>
                </a:rPr>
                <a:t>(1/5)</a:t>
              </a:r>
              <a:endParaRPr lang="en-US" altLang="zh-CN" sz="2400" b="1" dirty="0">
                <a:solidFill>
                  <a:srgbClr val="000000"/>
                </a:solidFill>
                <a:latin typeface="微软雅黑" panose="020B0503020204020204" pitchFamily="34" charset="-122"/>
                <a:ea typeface="微软雅黑" panose="020B0503020204020204" pitchFamily="34" charset="-122"/>
              </a:endParaRPr>
            </a:p>
          </p:txBody>
        </p:sp>
      </p:grpSp>
      <p:sp>
        <p:nvSpPr>
          <p:cNvPr id="10" name="矩形 9"/>
          <p:cNvSpPr/>
          <p:nvPr/>
        </p:nvSpPr>
        <p:spPr>
          <a:xfrm>
            <a:off x="637007" y="4065788"/>
            <a:ext cx="1244600" cy="6495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项目结果</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1" name="矩形 10"/>
          <p:cNvSpPr/>
          <p:nvPr/>
        </p:nvSpPr>
        <p:spPr>
          <a:xfrm>
            <a:off x="2765411" y="1973980"/>
            <a:ext cx="2456296" cy="6495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成功（大公司</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，小公司</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16%</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2765411" y="4065789"/>
            <a:ext cx="2456296" cy="6495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latin typeface="微软雅黑" panose="020B0503020204020204" pitchFamily="34" charset="-122"/>
                <a:ea typeface="微软雅黑" panose="020B0503020204020204" pitchFamily="34" charset="-122"/>
              </a:rPr>
              <a:t>遇到挫折（推迟进度且未达到预期目标）</a:t>
            </a:r>
            <a:endParaRPr lang="zh-CN" altLang="en-US" sz="1800" dirty="0">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2765411" y="5401342"/>
            <a:ext cx="2456296" cy="6495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solidFill>
                <a:latin typeface="微软雅黑" panose="020B0503020204020204" pitchFamily="34" charset="-122"/>
                <a:ea typeface="微软雅黑" panose="020B0503020204020204" pitchFamily="34" charset="-122"/>
              </a:rPr>
              <a:t>被取消</a:t>
            </a:r>
            <a:r>
              <a:rPr lang="en-US" altLang="zh-CN" sz="1800" dirty="0">
                <a:solidFill>
                  <a:schemeClr val="tx1"/>
                </a:solidFill>
                <a:latin typeface="微软雅黑" panose="020B0503020204020204" pitchFamily="34" charset="-122"/>
                <a:ea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rPr>
              <a:t>约占</a:t>
            </a:r>
            <a:r>
              <a:rPr lang="en-US" altLang="zh-CN" sz="1800" dirty="0">
                <a:solidFill>
                  <a:schemeClr val="tx1"/>
                </a:solidFill>
                <a:latin typeface="微软雅黑" panose="020B0503020204020204" pitchFamily="34" charset="-122"/>
                <a:ea typeface="微软雅黑" panose="020B0503020204020204" pitchFamily="34" charset="-122"/>
              </a:rPr>
              <a:t>31%</a:t>
            </a:r>
            <a:r>
              <a:rPr lang="zh-CN" altLang="en-US" sz="1800" dirty="0">
                <a:solidFill>
                  <a:schemeClr val="tx1"/>
                </a:solidFill>
                <a:latin typeface="微软雅黑" panose="020B0503020204020204" pitchFamily="34" charset="-122"/>
                <a:ea typeface="微软雅黑" panose="020B0503020204020204" pitchFamily="34" charset="-122"/>
              </a:rPr>
              <a:t>）</a:t>
            </a:r>
            <a:endParaRPr lang="zh-CN" altLang="en-US" sz="1800"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a:off x="6118211" y="3277615"/>
            <a:ext cx="4252192" cy="3651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）缺乏用户介入</a:t>
            </a:r>
            <a:r>
              <a:rPr lang="zh-CN" altLang="en-US"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13%</a:t>
            </a:r>
            <a:r>
              <a:rPr lang="zh-CN" altLang="en-US"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14"/>
          <p:cNvSpPr/>
          <p:nvPr/>
        </p:nvSpPr>
        <p:spPr>
          <a:xfrm>
            <a:off x="6118211" y="3741721"/>
            <a:ext cx="4252192" cy="3651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）不完整的需求和规格说明</a:t>
            </a:r>
            <a:r>
              <a:rPr lang="zh-CN" altLang="en-US"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15"/>
          <p:cNvSpPr/>
          <p:nvPr/>
        </p:nvSpPr>
        <p:spPr>
          <a:xfrm>
            <a:off x="6118211" y="4203386"/>
            <a:ext cx="4252192" cy="3651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）不断修改的需求和规格说明</a:t>
            </a:r>
            <a:r>
              <a:rPr lang="zh-CN" altLang="en-US"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矩形 16"/>
          <p:cNvSpPr/>
          <p:nvPr/>
        </p:nvSpPr>
        <p:spPr>
          <a:xfrm>
            <a:off x="6118211" y="4692206"/>
            <a:ext cx="4252192" cy="3651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）不合理的时间和进度安排</a:t>
            </a:r>
            <a:r>
              <a:rPr lang="zh-CN" altLang="en-US" sz="1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矩形 17"/>
          <p:cNvSpPr/>
          <p:nvPr/>
        </p:nvSpPr>
        <p:spPr>
          <a:xfrm>
            <a:off x="6118211" y="5156312"/>
            <a:ext cx="4252192" cy="3651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）人力和资源不足</a:t>
            </a:r>
            <a:r>
              <a:rPr lang="zh-CN" altLang="en-US" sz="1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矩形 18"/>
          <p:cNvSpPr/>
          <p:nvPr/>
        </p:nvSpPr>
        <p:spPr>
          <a:xfrm>
            <a:off x="6118211" y="5611835"/>
            <a:ext cx="4252192" cy="3651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）其他原因</a:t>
            </a:r>
            <a:r>
              <a:rPr lang="zh-CN" altLang="en-US" sz="1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53%</a:t>
            </a:r>
            <a:r>
              <a:rPr lang="zh-CN" altLang="en-US" sz="18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0" name="直接连接符 19"/>
          <p:cNvCxnSpPr>
            <a:stCxn id="10" idx="3"/>
            <a:endCxn id="12" idx="1"/>
          </p:cNvCxnSpPr>
          <p:nvPr/>
        </p:nvCxnSpPr>
        <p:spPr>
          <a:xfrm>
            <a:off x="1881607" y="4390581"/>
            <a:ext cx="883804" cy="1"/>
          </a:xfrm>
          <a:prstGeom prst="line">
            <a:avLst/>
          </a:prstGeom>
          <a:ln w="95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p:cNvCxnSpPr>
            <a:stCxn id="10" idx="3"/>
            <a:endCxn id="11" idx="1"/>
          </p:cNvCxnSpPr>
          <p:nvPr/>
        </p:nvCxnSpPr>
        <p:spPr>
          <a:xfrm flipV="1">
            <a:off x="1881607" y="2298773"/>
            <a:ext cx="883804" cy="2091808"/>
          </a:xfrm>
          <a:prstGeom prst="bentConnector3">
            <a:avLst/>
          </a:prstGeom>
          <a:ln w="95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p:cNvCxnSpPr>
            <a:stCxn id="10" idx="3"/>
            <a:endCxn id="13" idx="1"/>
          </p:cNvCxnSpPr>
          <p:nvPr/>
        </p:nvCxnSpPr>
        <p:spPr>
          <a:xfrm>
            <a:off x="1881607" y="4390581"/>
            <a:ext cx="883804" cy="1335554"/>
          </a:xfrm>
          <a:prstGeom prst="bentConnector3">
            <a:avLst/>
          </a:prstGeom>
          <a:ln w="95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连接符: 肘形 22"/>
          <p:cNvCxnSpPr>
            <a:stCxn id="12" idx="3"/>
            <a:endCxn id="14" idx="1"/>
          </p:cNvCxnSpPr>
          <p:nvPr/>
        </p:nvCxnSpPr>
        <p:spPr>
          <a:xfrm flipV="1">
            <a:off x="5221707" y="3460178"/>
            <a:ext cx="896504" cy="930404"/>
          </a:xfrm>
          <a:prstGeom prst="bentConnector3">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肘形 23"/>
          <p:cNvCxnSpPr>
            <a:stCxn id="12" idx="3"/>
            <a:endCxn id="15" idx="1"/>
          </p:cNvCxnSpPr>
          <p:nvPr/>
        </p:nvCxnSpPr>
        <p:spPr>
          <a:xfrm flipV="1">
            <a:off x="5221707" y="3924284"/>
            <a:ext cx="896504" cy="466298"/>
          </a:xfrm>
          <a:prstGeom prst="bentConnector3">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肘形 24"/>
          <p:cNvCxnSpPr>
            <a:stCxn id="12" idx="3"/>
            <a:endCxn id="16" idx="1"/>
          </p:cNvCxnSpPr>
          <p:nvPr/>
        </p:nvCxnSpPr>
        <p:spPr>
          <a:xfrm flipV="1">
            <a:off x="5221707" y="4385949"/>
            <a:ext cx="896504" cy="4633"/>
          </a:xfrm>
          <a:prstGeom prst="bentConnector3">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25"/>
          <p:cNvCxnSpPr>
            <a:stCxn id="12" idx="3"/>
            <a:endCxn id="17" idx="1"/>
          </p:cNvCxnSpPr>
          <p:nvPr/>
        </p:nvCxnSpPr>
        <p:spPr>
          <a:xfrm>
            <a:off x="5221707" y="4390582"/>
            <a:ext cx="896504" cy="484187"/>
          </a:xfrm>
          <a:prstGeom prst="bentConnector3">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26"/>
          <p:cNvCxnSpPr>
            <a:stCxn id="12" idx="3"/>
            <a:endCxn id="18" idx="1"/>
          </p:cNvCxnSpPr>
          <p:nvPr/>
        </p:nvCxnSpPr>
        <p:spPr>
          <a:xfrm>
            <a:off x="5221707" y="4390582"/>
            <a:ext cx="896504" cy="948293"/>
          </a:xfrm>
          <a:prstGeom prst="bentConnector3">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p:cNvCxnSpPr>
            <a:stCxn id="12" idx="3"/>
            <a:endCxn id="19" idx="1"/>
          </p:cNvCxnSpPr>
          <p:nvPr/>
        </p:nvCxnSpPr>
        <p:spPr>
          <a:xfrm>
            <a:off x="5221707" y="4390582"/>
            <a:ext cx="896504" cy="1403816"/>
          </a:xfrm>
          <a:prstGeom prst="bentConnector3">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98907" y="1045284"/>
            <a:ext cx="6096000" cy="398780"/>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）软件项目开发结果及其产生原因：</a:t>
            </a:r>
            <a:endParaRPr lang="zh-CN" altLang="en-US" sz="2000" dirty="0">
              <a:latin typeface="微软雅黑" panose="020B0503020204020204" pitchFamily="34" charset="-122"/>
              <a:ea typeface="微软雅黑" panose="020B0503020204020204" pitchFamily="34" charset="-122"/>
            </a:endParaRPr>
          </a:p>
        </p:txBody>
      </p:sp>
      <p:sp>
        <p:nvSpPr>
          <p:cNvPr id="30" name="矩形 29"/>
          <p:cNvSpPr/>
          <p:nvPr/>
        </p:nvSpPr>
        <p:spPr>
          <a:xfrm>
            <a:off x="6118211" y="1627453"/>
            <a:ext cx="4252192" cy="3651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）用户介入</a:t>
            </a:r>
            <a:r>
              <a:rPr lang="zh-CN" altLang="en-US" sz="18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16%</a:t>
            </a:r>
            <a:r>
              <a:rPr lang="zh-CN" altLang="en-US" sz="18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矩形 30"/>
          <p:cNvSpPr/>
          <p:nvPr/>
        </p:nvSpPr>
        <p:spPr>
          <a:xfrm>
            <a:off x="6118211" y="2116959"/>
            <a:ext cx="4252192" cy="3651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）高层管理支持</a:t>
            </a:r>
            <a:r>
              <a:rPr lang="zh-CN" altLang="en-US" sz="18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14%</a:t>
            </a:r>
            <a:r>
              <a:rPr lang="zh-CN" altLang="en-US" sz="18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矩形 31"/>
          <p:cNvSpPr/>
          <p:nvPr/>
        </p:nvSpPr>
        <p:spPr>
          <a:xfrm>
            <a:off x="6118211" y="2616724"/>
            <a:ext cx="4252192" cy="3651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）需求陈述清晰</a:t>
            </a:r>
            <a:r>
              <a:rPr lang="zh-CN" altLang="en-US" sz="18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18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8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3" name="连接符: 肘形 32"/>
          <p:cNvCxnSpPr>
            <a:stCxn id="11" idx="3"/>
            <a:endCxn id="30" idx="1"/>
          </p:cNvCxnSpPr>
          <p:nvPr/>
        </p:nvCxnSpPr>
        <p:spPr>
          <a:xfrm flipV="1">
            <a:off x="5221707" y="1810016"/>
            <a:ext cx="896504" cy="488757"/>
          </a:xfrm>
          <a:prstGeom prst="bentConnector3">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连接符: 肘形 33"/>
          <p:cNvCxnSpPr>
            <a:stCxn id="11" idx="3"/>
            <a:endCxn id="31" idx="1"/>
          </p:cNvCxnSpPr>
          <p:nvPr/>
        </p:nvCxnSpPr>
        <p:spPr>
          <a:xfrm>
            <a:off x="5221707" y="2298773"/>
            <a:ext cx="896504" cy="749"/>
          </a:xfrm>
          <a:prstGeom prst="bentConnector3">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连接符: 肘形 34"/>
          <p:cNvCxnSpPr>
            <a:stCxn id="11" idx="3"/>
            <a:endCxn id="32" idx="1"/>
          </p:cNvCxnSpPr>
          <p:nvPr/>
        </p:nvCxnSpPr>
        <p:spPr>
          <a:xfrm>
            <a:off x="5221707" y="2298773"/>
            <a:ext cx="896504" cy="500514"/>
          </a:xfrm>
          <a:prstGeom prst="bentConnector3">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30" grpId="0" animBg="1"/>
      <p:bldP spid="31" grpId="0" animBg="1"/>
      <p:bldP spid="32" grpId="0" animBg="1"/>
      <p:bldP spid="30" grpId="1" animBg="1"/>
      <p:bldP spid="31" grpId="1" animBg="1"/>
      <p:bldP spid="32" grpId="1" animBg="1"/>
      <p:bldP spid="14" grpId="0" animBg="1"/>
      <p:bldP spid="15" grpId="0" animBg="1"/>
      <p:bldP spid="16" grpId="0" animBg="1"/>
      <p:bldP spid="14" grpId="1" animBg="1"/>
      <p:bldP spid="15" grpId="1" animBg="1"/>
      <p:bldP spid="16" grpId="1" animBg="1"/>
      <p:bldP spid="17" grpId="0" animBg="1"/>
      <p:bldP spid="18" grpId="0" animBg="1"/>
      <p:bldP spid="19" grpId="0" animBg="1"/>
      <p:bldP spid="17" grpId="1" animBg="1"/>
      <p:bldP spid="18" grpId="1" animBg="1"/>
      <p:bldP spid="1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0" y="1969553"/>
          <a:ext cx="8243559" cy="4135796"/>
        </p:xfrm>
        <a:graphic>
          <a:graphicData uri="http://schemas.openxmlformats.org/drawingml/2006/chart">
            <c:chart xmlns:c="http://schemas.openxmlformats.org/drawingml/2006/chart" xmlns:r="http://schemas.openxmlformats.org/officeDocument/2006/relationships" r:id="rId1"/>
          </a:graphicData>
        </a:graphic>
      </p:graphicFrame>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
        <p:nvSpPr>
          <p:cNvPr id="4" name="日期占位符 1"/>
          <p:cNvSpPr>
            <a:spLocks noGrp="1"/>
          </p:cNvSpPr>
          <p:nvPr>
            <p:ph type="dt" sz="half" idx="10"/>
          </p:nvPr>
        </p:nvSpPr>
        <p:spPr>
          <a:xfrm>
            <a:off x="838200" y="6356350"/>
            <a:ext cx="2743200" cy="365125"/>
          </a:xfrm>
        </p:spPr>
        <p:txBody>
          <a:bodyPr/>
          <a:lstStyle/>
          <a:p>
            <a:fld id="{0E7E994E-38B7-A24C-BB52-B6E01FC5F572}" type="datetime1">
              <a:rPr lang="zh-CN" altLang="en-US" smtClean="0">
                <a:solidFill>
                  <a:prstClr val="black">
                    <a:tint val="75000"/>
                  </a:prstClr>
                </a:solidFill>
              </a:rPr>
            </a:fld>
            <a:endParaRPr lang="zh-CN" altLang="en-US">
              <a:solidFill>
                <a:prstClr val="black">
                  <a:tint val="75000"/>
                </a:prstClr>
              </a:solidFill>
            </a:endParaRPr>
          </a:p>
        </p:txBody>
      </p:sp>
      <p:sp>
        <p:nvSpPr>
          <p:cNvPr id="5" name="灯片编号占位符 2"/>
          <p:cNvSpPr>
            <a:spLocks noGrp="1"/>
          </p:cNvSpPr>
          <p:nvPr>
            <p:ph type="sldNum" sz="quarter" idx="12"/>
          </p:nvPr>
        </p:nvSpPr>
        <p:spPr>
          <a:xfrm>
            <a:off x="8610600" y="6356350"/>
            <a:ext cx="2743200" cy="365125"/>
          </a:xfrm>
        </p:spPr>
        <p:txBody>
          <a:bodyPr/>
          <a:lstStyle/>
          <a:p>
            <a:fld id="{85BC0CA1-3571-4BD4-9253-723F5D1C3D94}" type="slidenum">
              <a:rPr lang="zh-CN" altLang="en-US" smtClean="0">
                <a:solidFill>
                  <a:prstClr val="black">
                    <a:tint val="75000"/>
                  </a:prstClr>
                </a:solidFill>
              </a:rPr>
            </a:fld>
            <a:endParaRPr lang="zh-CN" altLang="en-US" dirty="0">
              <a:solidFill>
                <a:prstClr val="black">
                  <a:tint val="75000"/>
                </a:prstClr>
              </a:solidFill>
            </a:endParaRPr>
          </a:p>
        </p:txBody>
      </p:sp>
      <p:grpSp>
        <p:nvGrpSpPr>
          <p:cNvPr id="6" name="组合 7"/>
          <p:cNvGrpSpPr/>
          <p:nvPr/>
        </p:nvGrpSpPr>
        <p:grpSpPr>
          <a:xfrm>
            <a:off x="108557" y="356682"/>
            <a:ext cx="6747102" cy="491607"/>
            <a:chOff x="198764" y="258545"/>
            <a:chExt cx="8994052" cy="656010"/>
          </a:xfrm>
        </p:grpSpPr>
        <p:grpSp>
          <p:nvGrpSpPr>
            <p:cNvPr id="7" name="组合 5"/>
            <p:cNvGrpSpPr/>
            <p:nvPr/>
          </p:nvGrpSpPr>
          <p:grpSpPr>
            <a:xfrm>
              <a:off x="198764" y="258545"/>
              <a:ext cx="700083" cy="563491"/>
              <a:chOff x="5075564" y="2933562"/>
              <a:chExt cx="2860947" cy="2302753"/>
            </a:xfrm>
          </p:grpSpPr>
          <p:sp>
            <p:nvSpPr>
              <p:cNvPr id="9" name="等腰三角形 8"/>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10" name="等腰三角形 9"/>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sp>
          <p:nvSpPr>
            <p:cNvPr id="8" name="文本框 6"/>
            <p:cNvSpPr txBox="1"/>
            <p:nvPr/>
          </p:nvSpPr>
          <p:spPr>
            <a:xfrm>
              <a:off x="988289" y="300222"/>
              <a:ext cx="8204527" cy="614333"/>
            </a:xfrm>
            <a:prstGeom prst="rect">
              <a:avLst/>
            </a:prstGeom>
            <a:noFill/>
            <a:ln w="9525">
              <a:noFill/>
              <a:miter/>
            </a:ln>
          </p:spPr>
          <p:txBody>
            <a:bodyPr wrap="squar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sym typeface="+mn-ea"/>
                </a:rPr>
                <a:t>序</a:t>
              </a:r>
              <a:r>
                <a:rPr lang="en-US" altLang="zh-CN" sz="2400" b="1" dirty="0">
                  <a:solidFill>
                    <a:srgbClr val="000000"/>
                  </a:solidFill>
                  <a:latin typeface="微软雅黑" panose="020B0503020204020204" pitchFamily="34" charset="-122"/>
                  <a:ea typeface="微软雅黑" panose="020B0503020204020204" pitchFamily="34" charset="-122"/>
                </a:rPr>
                <a:t>.4 </a:t>
              </a:r>
              <a:r>
                <a:rPr lang="zh-CN" altLang="en-US" sz="2400" b="1" dirty="0">
                  <a:solidFill>
                    <a:srgbClr val="000000"/>
                  </a:solidFill>
                  <a:latin typeface="微软雅黑" panose="020B0503020204020204" pitchFamily="34" charset="-122"/>
                  <a:ea typeface="微软雅黑" panose="020B0503020204020204" pitchFamily="34" charset="-122"/>
                </a:rPr>
                <a:t>软件项目成功或失败的原因分析</a:t>
              </a:r>
              <a:r>
                <a:rPr lang="en-US" altLang="zh-CN" sz="2400" b="1" dirty="0">
                  <a:solidFill>
                    <a:srgbClr val="000000"/>
                  </a:solidFill>
                  <a:latin typeface="微软雅黑" panose="020B0503020204020204" pitchFamily="34" charset="-122"/>
                  <a:ea typeface="微软雅黑" panose="020B0503020204020204" pitchFamily="34" charset="-122"/>
                </a:rPr>
                <a:t>(2/5)</a:t>
              </a:r>
              <a:endParaRPr lang="en-US" altLang="zh-CN" sz="2400" b="1" dirty="0">
                <a:solidFill>
                  <a:srgbClr val="000000"/>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598907" y="1040005"/>
            <a:ext cx="6096000" cy="398780"/>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）影响软件项目开发结果的各项因素</a:t>
            </a:r>
            <a:endParaRPr lang="zh-CN" altLang="en-US" sz="2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8788400" y="2603500"/>
            <a:ext cx="2959100" cy="1322070"/>
          </a:xfrm>
          <a:prstGeom prst="rect">
            <a:avLst/>
          </a:prstGeom>
          <a:noFill/>
          <a:ln>
            <a:solidFill>
              <a:srgbClr val="FF0000"/>
            </a:solidFill>
          </a:ln>
        </p:spPr>
        <p:txBody>
          <a:bodyPr wrap="square">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三分之一</a:t>
            </a:r>
            <a:r>
              <a:rPr lang="zh-CN" altLang="en-US" sz="2000" dirty="0">
                <a:latin typeface="微软雅黑" panose="020B0503020204020204" pitchFamily="34" charset="-122"/>
                <a:ea typeface="微软雅黑" panose="020B0503020204020204" pitchFamily="34" charset="-122"/>
              </a:rPr>
              <a:t>的开发项目失败原因直接与</a:t>
            </a:r>
            <a:r>
              <a:rPr lang="zh-CN" altLang="en-US" sz="2000" dirty="0">
                <a:solidFill>
                  <a:srgbClr val="FF0000"/>
                </a:solidFill>
                <a:latin typeface="微软雅黑" panose="020B0503020204020204" pitchFamily="34" charset="-122"/>
                <a:ea typeface="微软雅黑" panose="020B0503020204020204" pitchFamily="34" charset="-122"/>
              </a:rPr>
              <a:t>需求获取、需求建档和需求管理</a:t>
            </a:r>
            <a:r>
              <a:rPr lang="zh-CN" altLang="en-US" sz="2000" dirty="0">
                <a:latin typeface="微软雅黑" panose="020B0503020204020204" pitchFamily="34" charset="-122"/>
                <a:ea typeface="微软雅黑" panose="020B0503020204020204" pitchFamily="34" charset="-122"/>
              </a:rPr>
              <a:t>有关</a:t>
            </a:r>
            <a:endParaRPr lang="zh-CN" altLang="en-US" sz="2000" dirty="0">
              <a:latin typeface="微软雅黑" panose="020B0503020204020204" pitchFamily="34" charset="-122"/>
              <a:ea typeface="微软雅黑" panose="020B0503020204020204" pitchFamily="34" charset="-122"/>
            </a:endParaRPr>
          </a:p>
        </p:txBody>
      </p:sp>
      <p:sp>
        <p:nvSpPr>
          <p:cNvPr id="13" name="右大括号 12"/>
          <p:cNvSpPr/>
          <p:nvPr/>
        </p:nvSpPr>
        <p:spPr>
          <a:xfrm>
            <a:off x="8243559" y="2501900"/>
            <a:ext cx="544841" cy="17018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4" name="组合 13"/>
          <p:cNvGrpSpPr/>
          <p:nvPr/>
        </p:nvGrpSpPr>
        <p:grpSpPr>
          <a:xfrm>
            <a:off x="8940800" y="4699612"/>
            <a:ext cx="2705100" cy="882735"/>
            <a:chOff x="1733218" y="2974471"/>
            <a:chExt cx="2549395" cy="882735"/>
          </a:xfrm>
        </p:grpSpPr>
        <p:grpSp>
          <p:nvGrpSpPr>
            <p:cNvPr id="15" name="组合 14"/>
            <p:cNvGrpSpPr/>
            <p:nvPr/>
          </p:nvGrpSpPr>
          <p:grpSpPr>
            <a:xfrm>
              <a:off x="1733218" y="2974471"/>
              <a:ext cx="2549395" cy="400110"/>
              <a:chOff x="2999468" y="3957220"/>
              <a:chExt cx="2549395" cy="400110"/>
            </a:xfrm>
          </p:grpSpPr>
          <p:sp>
            <p:nvSpPr>
              <p:cNvPr id="19" name="Oval 6"/>
              <p:cNvSpPr/>
              <p:nvPr/>
            </p:nvSpPr>
            <p:spPr>
              <a:xfrm>
                <a:off x="2999468" y="4021568"/>
                <a:ext cx="344091" cy="3277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2000" dirty="0">
                    <a:solidFill>
                      <a:srgbClr val="F2F2F2"/>
                    </a:solidFill>
                    <a:latin typeface="微软雅黑" panose="020B0503020204020204" pitchFamily="34" charset="-122"/>
                    <a:ea typeface="微软雅黑" panose="020B0503020204020204" pitchFamily="34" charset="-122"/>
                  </a:rPr>
                  <a:t>1</a:t>
                </a:r>
                <a:endParaRPr lang="en-US" altLang="zh-CN" sz="2000" dirty="0">
                  <a:solidFill>
                    <a:srgbClr val="F2F2F2"/>
                  </a:solidFill>
                  <a:latin typeface="微软雅黑" panose="020B0503020204020204" pitchFamily="34" charset="-122"/>
                  <a:ea typeface="微软雅黑" panose="020B0503020204020204" pitchFamily="34" charset="-122"/>
                </a:endParaRPr>
              </a:p>
            </p:txBody>
          </p:sp>
          <p:sp>
            <p:nvSpPr>
              <p:cNvPr id="20" name="Rectangle 8"/>
              <p:cNvSpPr/>
              <p:nvPr/>
            </p:nvSpPr>
            <p:spPr>
              <a:xfrm>
                <a:off x="3411039" y="3957220"/>
                <a:ext cx="2137824" cy="400110"/>
              </a:xfrm>
              <a:prstGeom prst="rect">
                <a:avLst/>
              </a:prstGeom>
            </p:spPr>
            <p:txBody>
              <a:bodyPr wrap="square">
                <a:spAutoFit/>
              </a:bodyPr>
              <a:lstStyle/>
              <a:p>
                <a:pPr eaLnBrk="1" hangingPunct="1"/>
                <a:r>
                  <a:rPr lang="zh-CN" altLang="en-US" sz="2000" b="1" dirty="0">
                    <a:latin typeface="微软雅黑" panose="020B0503020204020204" pitchFamily="34" charset="-122"/>
                    <a:ea typeface="微软雅黑" panose="020B0503020204020204" pitchFamily="34" charset="-122"/>
                  </a:rPr>
                  <a:t>需求规格说明错误</a:t>
                </a:r>
                <a:endParaRPr lang="zh-CN" altLang="en-US" sz="2000" b="1" dirty="0">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1733218" y="3458426"/>
              <a:ext cx="2549395" cy="398780"/>
              <a:chOff x="2999468" y="3957220"/>
              <a:chExt cx="2549395" cy="398780"/>
            </a:xfrm>
          </p:grpSpPr>
          <p:sp>
            <p:nvSpPr>
              <p:cNvPr id="17" name="Oval 6"/>
              <p:cNvSpPr/>
              <p:nvPr/>
            </p:nvSpPr>
            <p:spPr>
              <a:xfrm>
                <a:off x="2999468" y="4021568"/>
                <a:ext cx="344091" cy="3277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zh-CN" sz="2000" dirty="0">
                    <a:solidFill>
                      <a:srgbClr val="F2F2F2"/>
                    </a:solidFill>
                    <a:latin typeface="微软雅黑" panose="020B0503020204020204" pitchFamily="34" charset="-122"/>
                    <a:ea typeface="微软雅黑" panose="020B0503020204020204" pitchFamily="34" charset="-122"/>
                  </a:rPr>
                  <a:t>2</a:t>
                </a:r>
                <a:endParaRPr lang="en-US" altLang="zh-CN" sz="2000" dirty="0">
                  <a:solidFill>
                    <a:srgbClr val="F2F2F2"/>
                  </a:solidFill>
                  <a:latin typeface="微软雅黑" panose="020B0503020204020204" pitchFamily="34" charset="-122"/>
                  <a:ea typeface="微软雅黑" panose="020B0503020204020204" pitchFamily="34" charset="-122"/>
                </a:endParaRPr>
              </a:p>
            </p:txBody>
          </p:sp>
          <p:sp>
            <p:nvSpPr>
              <p:cNvPr id="18" name="Rectangle 8"/>
              <p:cNvSpPr/>
              <p:nvPr/>
            </p:nvSpPr>
            <p:spPr>
              <a:xfrm>
                <a:off x="3411039" y="3957220"/>
                <a:ext cx="2137824" cy="398780"/>
              </a:xfrm>
              <a:prstGeom prst="rect">
                <a:avLst/>
              </a:prstGeom>
            </p:spPr>
            <p:txBody>
              <a:bodyPr wrap="square">
                <a:spAutoFit/>
              </a:bodyPr>
              <a:lstStyle/>
              <a:p>
                <a:pPr eaLnBrk="1" hangingPunct="1"/>
                <a:r>
                  <a:rPr lang="zh-CN" altLang="en-US" sz="2000" b="1" dirty="0">
                    <a:latin typeface="微软雅黑" panose="020B0503020204020204" pitchFamily="34" charset="-122"/>
                    <a:ea typeface="微软雅黑" panose="020B0503020204020204" pitchFamily="34" charset="-122"/>
                  </a:rPr>
                  <a:t>客户需求管理错误</a:t>
                </a:r>
                <a:endParaRPr lang="zh-CN" altLang="en-US" sz="2000" b="1" dirty="0">
                  <a:latin typeface="微软雅黑" panose="020B0503020204020204" pitchFamily="34" charset="-122"/>
                  <a:ea typeface="微软雅黑" panose="020B0503020204020204" pitchFamily="34" charset="-122"/>
                </a:endParaRPr>
              </a:p>
            </p:txBody>
          </p:sp>
        </p:grpSp>
      </p:grpSp>
      <p:sp>
        <p:nvSpPr>
          <p:cNvPr id="21" name="矩形 20"/>
          <p:cNvSpPr/>
          <p:nvPr/>
        </p:nvSpPr>
        <p:spPr>
          <a:xfrm>
            <a:off x="8788400" y="4699612"/>
            <a:ext cx="2959100" cy="9772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箭头: 下 21"/>
          <p:cNvSpPr/>
          <p:nvPr/>
        </p:nvSpPr>
        <p:spPr>
          <a:xfrm>
            <a:off x="9955819" y="4010783"/>
            <a:ext cx="280381" cy="595605"/>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10184141" y="4078292"/>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根本原因</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2" grpId="1" animBg="1"/>
      <p:bldP spid="13" grpId="1" animBg="1"/>
      <p:bldP spid="22" grpId="0" animBg="1"/>
      <p:bldP spid="23" grpId="0"/>
      <p:bldP spid="22" grpId="1" animBg="1"/>
      <p:bldP spid="23" grpId="1"/>
      <p:bldP spid="21" grpId="0" animBg="1"/>
      <p:bldP spid="2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
        <p:nvSpPr>
          <p:cNvPr id="3" name="日期占位符 1"/>
          <p:cNvSpPr>
            <a:spLocks noGrp="1"/>
          </p:cNvSpPr>
          <p:nvPr>
            <p:ph type="dt" sz="half" idx="10"/>
          </p:nvPr>
        </p:nvSpPr>
        <p:spPr>
          <a:xfrm>
            <a:off x="838200" y="6356350"/>
            <a:ext cx="2743200" cy="365125"/>
          </a:xfrm>
        </p:spPr>
        <p:txBody>
          <a:bodyPr/>
          <a:lstStyle/>
          <a:p>
            <a:fld id="{0E7E994E-38B7-A24C-BB52-B6E01FC5F572}" type="datetime1">
              <a:rPr lang="zh-CN" altLang="en-US" smtClean="0">
                <a:solidFill>
                  <a:prstClr val="black">
                    <a:tint val="75000"/>
                  </a:prstClr>
                </a:solidFill>
              </a:rPr>
            </a:fld>
            <a:endParaRPr lang="zh-CN" altLang="en-US">
              <a:solidFill>
                <a:prstClr val="black">
                  <a:tint val="75000"/>
                </a:prstClr>
              </a:solidFill>
            </a:endParaRPr>
          </a:p>
        </p:txBody>
      </p:sp>
      <p:sp>
        <p:nvSpPr>
          <p:cNvPr id="4" name="灯片编号占位符 2"/>
          <p:cNvSpPr>
            <a:spLocks noGrp="1"/>
          </p:cNvSpPr>
          <p:nvPr>
            <p:ph type="sldNum" sz="quarter" idx="12"/>
          </p:nvPr>
        </p:nvSpPr>
        <p:spPr>
          <a:xfrm>
            <a:off x="8610600" y="6356350"/>
            <a:ext cx="2743200" cy="365125"/>
          </a:xfrm>
        </p:spPr>
        <p:txBody>
          <a:bodyPr/>
          <a:lstStyle/>
          <a:p>
            <a:fld id="{85BC0CA1-3571-4BD4-9253-723F5D1C3D94}" type="slidenum">
              <a:rPr lang="zh-CN" altLang="en-US" smtClean="0">
                <a:solidFill>
                  <a:prstClr val="black">
                    <a:tint val="75000"/>
                  </a:prstClr>
                </a:solidFill>
              </a:rPr>
            </a:fld>
            <a:endParaRPr lang="zh-CN" altLang="en-US" dirty="0">
              <a:solidFill>
                <a:prstClr val="black">
                  <a:tint val="75000"/>
                </a:prstClr>
              </a:solidFill>
            </a:endParaRPr>
          </a:p>
        </p:txBody>
      </p:sp>
      <p:grpSp>
        <p:nvGrpSpPr>
          <p:cNvPr id="5" name="组合 7"/>
          <p:cNvGrpSpPr/>
          <p:nvPr/>
        </p:nvGrpSpPr>
        <p:grpSpPr>
          <a:xfrm>
            <a:off x="108557" y="337632"/>
            <a:ext cx="6747102" cy="491607"/>
            <a:chOff x="198764" y="258545"/>
            <a:chExt cx="8994052" cy="656010"/>
          </a:xfrm>
        </p:grpSpPr>
        <p:grpSp>
          <p:nvGrpSpPr>
            <p:cNvPr id="6" name="组合 5"/>
            <p:cNvGrpSpPr/>
            <p:nvPr/>
          </p:nvGrpSpPr>
          <p:grpSpPr>
            <a:xfrm>
              <a:off x="198764" y="258545"/>
              <a:ext cx="700083" cy="563491"/>
              <a:chOff x="5075564" y="2933562"/>
              <a:chExt cx="2860947" cy="2302753"/>
            </a:xfrm>
          </p:grpSpPr>
          <p:sp>
            <p:nvSpPr>
              <p:cNvPr id="8" name="等腰三角形 7"/>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9" name="等腰三角形 8"/>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sp>
          <p:nvSpPr>
            <p:cNvPr id="7" name="文本框 6"/>
            <p:cNvSpPr txBox="1"/>
            <p:nvPr/>
          </p:nvSpPr>
          <p:spPr>
            <a:xfrm>
              <a:off x="988289" y="300222"/>
              <a:ext cx="8204527" cy="614333"/>
            </a:xfrm>
            <a:prstGeom prst="rect">
              <a:avLst/>
            </a:prstGeom>
            <a:noFill/>
            <a:ln w="9525">
              <a:noFill/>
              <a:miter/>
            </a:ln>
          </p:spPr>
          <p:txBody>
            <a:bodyPr wrap="squar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sym typeface="+mn-ea"/>
                </a:rPr>
                <a:t>序</a:t>
              </a:r>
              <a:r>
                <a:rPr lang="en-US" altLang="zh-CN" sz="2400" b="1" dirty="0">
                  <a:solidFill>
                    <a:srgbClr val="000000"/>
                  </a:solidFill>
                  <a:latin typeface="微软雅黑" panose="020B0503020204020204" pitchFamily="34" charset="-122"/>
                  <a:ea typeface="微软雅黑" panose="020B0503020204020204" pitchFamily="34" charset="-122"/>
                </a:rPr>
                <a:t>.4 </a:t>
              </a:r>
              <a:r>
                <a:rPr lang="zh-CN" altLang="en-US" sz="2400" b="1" dirty="0">
                  <a:solidFill>
                    <a:srgbClr val="000000"/>
                  </a:solidFill>
                  <a:latin typeface="微软雅黑" panose="020B0503020204020204" pitchFamily="34" charset="-122"/>
                  <a:ea typeface="微软雅黑" panose="020B0503020204020204" pitchFamily="34" charset="-122"/>
                </a:rPr>
                <a:t>软件项目成功或失败的原因分析</a:t>
              </a:r>
              <a:r>
                <a:rPr lang="en-US" altLang="zh-CN" sz="2400" b="1" dirty="0">
                  <a:solidFill>
                    <a:srgbClr val="000000"/>
                  </a:solidFill>
                  <a:latin typeface="微软雅黑" panose="020B0503020204020204" pitchFamily="34" charset="-122"/>
                  <a:ea typeface="微软雅黑" panose="020B0503020204020204" pitchFamily="34" charset="-122"/>
                </a:rPr>
                <a:t>(3/5)</a:t>
              </a:r>
              <a:endParaRPr lang="en-US" altLang="zh-CN" sz="2400" b="1" dirty="0">
                <a:solidFill>
                  <a:srgbClr val="000000"/>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598805" y="1022985"/>
            <a:ext cx="7697470" cy="398780"/>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）项目开发成功或失败的各种因素分析（其他公司的数据）</a:t>
            </a:r>
            <a:endParaRPr lang="zh-CN" altLang="en-US" sz="2000" dirty="0">
              <a:latin typeface="微软雅黑" panose="020B0503020204020204" pitchFamily="34" charset="-122"/>
              <a:ea typeface="微软雅黑" panose="020B0503020204020204" pitchFamily="34" charset="-122"/>
            </a:endParaRPr>
          </a:p>
        </p:txBody>
      </p:sp>
      <p:graphicFrame>
        <p:nvGraphicFramePr>
          <p:cNvPr id="11" name="表格 10"/>
          <p:cNvGraphicFramePr/>
          <p:nvPr>
            <p:custDataLst>
              <p:tags r:id="rId2"/>
            </p:custDataLst>
          </p:nvPr>
        </p:nvGraphicFramePr>
        <p:xfrm>
          <a:off x="838835" y="1616001"/>
          <a:ext cx="10754662" cy="4463415"/>
        </p:xfrm>
        <a:graphic>
          <a:graphicData uri="http://schemas.openxmlformats.org/drawingml/2006/table">
            <a:tbl>
              <a:tblPr/>
              <a:tblGrid>
                <a:gridCol w="3292475"/>
                <a:gridCol w="2082527"/>
                <a:gridCol w="3191407"/>
                <a:gridCol w="2188253"/>
              </a:tblGrid>
              <a:tr h="394970">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成功因素</a:t>
                      </a:r>
                      <a:endParaRPr lang="zh-CN" altLang="en-US" sz="16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权重</a:t>
                      </a:r>
                      <a:endParaRPr lang="zh-CN" altLang="en-US" sz="16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失败因素</a:t>
                      </a:r>
                      <a:endParaRPr lang="zh-CN" altLang="en-US" sz="16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权重</a:t>
                      </a:r>
                      <a:endParaRPr lang="zh-CN" altLang="en-US" sz="16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r>
              <a:tr h="353439">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用户的参与</a:t>
                      </a:r>
                      <a:endPar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15.9%</a:t>
                      </a:r>
                      <a:endPar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不完整的需求</a:t>
                      </a:r>
                      <a:endPar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13.1%</a:t>
                      </a:r>
                      <a:endPar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r>
              <a:tr h="355600">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执行层的支持</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13.9%</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缺乏用户的参与</a:t>
                      </a:r>
                      <a:endPar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12.4%</a:t>
                      </a:r>
                      <a:endPar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r>
              <a:tr h="355600">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清晰的需求描述</a:t>
                      </a:r>
                      <a:endPar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13.0%</a:t>
                      </a:r>
                      <a:endPar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资源不足</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10.6%</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r>
              <a:tr h="360732">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合适的规则</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9.6%</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不切实的用户期望</a:t>
                      </a:r>
                      <a:endPar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9.9%</a:t>
                      </a:r>
                      <a:endPar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r>
              <a:tr h="360732">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现实的客户期望</a:t>
                      </a:r>
                      <a:endPar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8.2%</a:t>
                      </a:r>
                      <a:endPar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缺乏执行层的支持</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9.3%</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r>
              <a:tr h="360732">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较小的里程碑</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7.7%</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需求变更频繁</a:t>
                      </a:r>
                      <a:endPar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8.7%</a:t>
                      </a:r>
                      <a:endPar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r>
              <a:tr h="360732">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有才能的员工</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7.2%</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规划不足</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8.1%</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r>
              <a:tr h="331348">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主权</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5.3%</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提供了不再需要的需求</a:t>
                      </a:r>
                      <a:endPar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7.5%</a:t>
                      </a:r>
                      <a:endParaRPr lang="zh-CN" altLang="en-US" sz="16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r>
              <a:tr h="415152">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清晰的愿景和目标</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2.9%</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缺乏IT管理</a:t>
                      </a:r>
                      <a:endParaRPr lang="zh-CN" altLang="en-US"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6.2%</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r>
              <a:tr h="384399">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努力的工作和稳定的员工</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2.4%</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技术能力缺乏</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4.3%</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r>
              <a:tr h="426037">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其他</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13.9%</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其他</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ts val="0"/>
                        </a:spcBef>
                        <a:buNone/>
                      </a:pPr>
                      <a:r>
                        <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9.9%</a:t>
                      </a:r>
                      <a:endParaRPr lang="zh-CN" altLang="en-US" sz="16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
        <p:nvSpPr>
          <p:cNvPr id="3" name="日期占位符 1"/>
          <p:cNvSpPr>
            <a:spLocks noGrp="1"/>
          </p:cNvSpPr>
          <p:nvPr>
            <p:ph type="dt" sz="half" idx="10"/>
          </p:nvPr>
        </p:nvSpPr>
        <p:spPr>
          <a:xfrm>
            <a:off x="838200" y="6356350"/>
            <a:ext cx="2743200" cy="365125"/>
          </a:xfrm>
        </p:spPr>
        <p:txBody>
          <a:bodyPr/>
          <a:lstStyle/>
          <a:p>
            <a:fld id="{0E7E994E-38B7-A24C-BB52-B6E01FC5F572}" type="datetime1">
              <a:rPr lang="zh-CN" altLang="en-US" smtClean="0">
                <a:solidFill>
                  <a:prstClr val="black">
                    <a:tint val="75000"/>
                  </a:prstClr>
                </a:solidFill>
              </a:rPr>
            </a:fld>
            <a:endParaRPr lang="zh-CN" altLang="en-US">
              <a:solidFill>
                <a:prstClr val="black">
                  <a:tint val="75000"/>
                </a:prstClr>
              </a:solidFill>
            </a:endParaRPr>
          </a:p>
        </p:txBody>
      </p:sp>
      <p:sp>
        <p:nvSpPr>
          <p:cNvPr id="4" name="灯片编号占位符 2"/>
          <p:cNvSpPr>
            <a:spLocks noGrp="1"/>
          </p:cNvSpPr>
          <p:nvPr>
            <p:ph type="sldNum" sz="quarter" idx="12"/>
          </p:nvPr>
        </p:nvSpPr>
        <p:spPr>
          <a:xfrm>
            <a:off x="8610600" y="6356350"/>
            <a:ext cx="2743200" cy="365125"/>
          </a:xfrm>
        </p:spPr>
        <p:txBody>
          <a:bodyPr/>
          <a:lstStyle/>
          <a:p>
            <a:fld id="{85BC0CA1-3571-4BD4-9253-723F5D1C3D94}" type="slidenum">
              <a:rPr lang="zh-CN" altLang="en-US" smtClean="0">
                <a:solidFill>
                  <a:prstClr val="black">
                    <a:tint val="75000"/>
                  </a:prstClr>
                </a:solidFill>
              </a:rPr>
            </a:fld>
            <a:endParaRPr lang="zh-CN" altLang="en-US" dirty="0">
              <a:solidFill>
                <a:prstClr val="black">
                  <a:tint val="75000"/>
                </a:prstClr>
              </a:solidFill>
            </a:endParaRPr>
          </a:p>
        </p:txBody>
      </p:sp>
      <p:grpSp>
        <p:nvGrpSpPr>
          <p:cNvPr id="5" name="组合 7"/>
          <p:cNvGrpSpPr/>
          <p:nvPr/>
        </p:nvGrpSpPr>
        <p:grpSpPr>
          <a:xfrm>
            <a:off x="108557" y="337632"/>
            <a:ext cx="6747102" cy="491607"/>
            <a:chOff x="198764" y="258545"/>
            <a:chExt cx="8994052" cy="656010"/>
          </a:xfrm>
        </p:grpSpPr>
        <p:grpSp>
          <p:nvGrpSpPr>
            <p:cNvPr id="6" name="组合 5"/>
            <p:cNvGrpSpPr/>
            <p:nvPr/>
          </p:nvGrpSpPr>
          <p:grpSpPr>
            <a:xfrm>
              <a:off x="198764" y="258545"/>
              <a:ext cx="700083" cy="563491"/>
              <a:chOff x="5075564" y="2933562"/>
              <a:chExt cx="2860947" cy="2302753"/>
            </a:xfrm>
          </p:grpSpPr>
          <p:sp>
            <p:nvSpPr>
              <p:cNvPr id="8" name="等腰三角形 7"/>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9" name="等腰三角形 8"/>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sp>
          <p:nvSpPr>
            <p:cNvPr id="7" name="文本框 6"/>
            <p:cNvSpPr txBox="1"/>
            <p:nvPr/>
          </p:nvSpPr>
          <p:spPr>
            <a:xfrm>
              <a:off x="988289" y="300222"/>
              <a:ext cx="8204527" cy="614333"/>
            </a:xfrm>
            <a:prstGeom prst="rect">
              <a:avLst/>
            </a:prstGeom>
            <a:noFill/>
            <a:ln w="9525">
              <a:noFill/>
              <a:miter/>
            </a:ln>
          </p:spPr>
          <p:txBody>
            <a:bodyPr wrap="squar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sym typeface="+mn-ea"/>
                </a:rPr>
                <a:t>序</a:t>
              </a:r>
              <a:r>
                <a:rPr lang="en-US" altLang="zh-CN" sz="2400" b="1" dirty="0">
                  <a:solidFill>
                    <a:srgbClr val="000000"/>
                  </a:solidFill>
                  <a:latin typeface="微软雅黑" panose="020B0503020204020204" pitchFamily="34" charset="-122"/>
                  <a:ea typeface="微软雅黑" panose="020B0503020204020204" pitchFamily="34" charset="-122"/>
                </a:rPr>
                <a:t>.4 </a:t>
              </a:r>
              <a:r>
                <a:rPr lang="zh-CN" altLang="en-US" sz="2400" b="1" dirty="0">
                  <a:solidFill>
                    <a:srgbClr val="000000"/>
                  </a:solidFill>
                  <a:latin typeface="微软雅黑" panose="020B0503020204020204" pitchFamily="34" charset="-122"/>
                  <a:ea typeface="微软雅黑" panose="020B0503020204020204" pitchFamily="34" charset="-122"/>
                </a:rPr>
                <a:t>软件项目成功或失败的原因分析（</a:t>
              </a:r>
              <a:r>
                <a:rPr lang="en-US" altLang="zh-CN" sz="2400" b="1" dirty="0">
                  <a:solidFill>
                    <a:srgbClr val="000000"/>
                  </a:solidFill>
                  <a:latin typeface="微软雅黑" panose="020B0503020204020204" pitchFamily="34" charset="-122"/>
                  <a:ea typeface="微软雅黑" panose="020B0503020204020204" pitchFamily="34" charset="-122"/>
                </a:rPr>
                <a:t>4/5</a:t>
              </a:r>
              <a:r>
                <a:rPr lang="zh-CN" altLang="en-US" sz="2400" b="1" dirty="0">
                  <a:solidFill>
                    <a:srgbClr val="000000"/>
                  </a:solidFill>
                  <a:latin typeface="微软雅黑" panose="020B0503020204020204" pitchFamily="34" charset="-122"/>
                  <a:ea typeface="微软雅黑" panose="020B0503020204020204" pitchFamily="34" charset="-122"/>
                </a:rPr>
                <a:t>）</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598907" y="1023210"/>
            <a:ext cx="6096000" cy="398780"/>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）需求错误的修正代价（</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3" name="任意多边形: 形状 12"/>
          <p:cNvSpPr/>
          <p:nvPr/>
        </p:nvSpPr>
        <p:spPr>
          <a:xfrm>
            <a:off x="838200" y="1686624"/>
            <a:ext cx="9937689" cy="450638"/>
          </a:xfrm>
          <a:custGeom>
            <a:avLst/>
            <a:gdLst>
              <a:gd name="connsiteX0" fmla="*/ 0 w 2409292"/>
              <a:gd name="connsiteY0" fmla="*/ 0 h 509188"/>
              <a:gd name="connsiteX1" fmla="*/ 2409292 w 2409292"/>
              <a:gd name="connsiteY1" fmla="*/ 0 h 509188"/>
              <a:gd name="connsiteX2" fmla="*/ 2409292 w 2409292"/>
              <a:gd name="connsiteY2" fmla="*/ 509188 h 509188"/>
              <a:gd name="connsiteX3" fmla="*/ 0 w 2409292"/>
              <a:gd name="connsiteY3" fmla="*/ 509188 h 509188"/>
              <a:gd name="connsiteX4" fmla="*/ 0 w 2409292"/>
              <a:gd name="connsiteY4" fmla="*/ 0 h 509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292" h="509188">
                <a:moveTo>
                  <a:pt x="0" y="0"/>
                </a:moveTo>
                <a:lnTo>
                  <a:pt x="2409292" y="0"/>
                </a:lnTo>
                <a:lnTo>
                  <a:pt x="2409292" y="509188"/>
                </a:lnTo>
                <a:lnTo>
                  <a:pt x="0" y="50918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25400" rIns="38100" bIns="254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rgbClr val="FF0000"/>
                </a:solidFill>
              </a:rPr>
              <a:t>需求错误的修正成本是昂贵的</a:t>
            </a:r>
            <a:endParaRPr lang="zh-CN" altLang="en-US" sz="2000" b="1" kern="1200" dirty="0">
              <a:solidFill>
                <a:srgbClr val="FF0000"/>
              </a:solidFill>
            </a:endParaRPr>
          </a:p>
        </p:txBody>
      </p:sp>
      <p:sp>
        <p:nvSpPr>
          <p:cNvPr id="15" name="任意多边形: 形状 14"/>
          <p:cNvSpPr/>
          <p:nvPr/>
        </p:nvSpPr>
        <p:spPr>
          <a:xfrm>
            <a:off x="1474846" y="2580221"/>
            <a:ext cx="9242049" cy="365126"/>
          </a:xfrm>
          <a:custGeom>
            <a:avLst/>
            <a:gdLst>
              <a:gd name="connsiteX0" fmla="*/ 0 w 2240641"/>
              <a:gd name="connsiteY0" fmla="*/ 0 h 412566"/>
              <a:gd name="connsiteX1" fmla="*/ 2240641 w 2240641"/>
              <a:gd name="connsiteY1" fmla="*/ 0 h 412566"/>
              <a:gd name="connsiteX2" fmla="*/ 2240641 w 2240641"/>
              <a:gd name="connsiteY2" fmla="*/ 412566 h 412566"/>
              <a:gd name="connsiteX3" fmla="*/ 0 w 2240641"/>
              <a:gd name="connsiteY3" fmla="*/ 412566 h 412566"/>
              <a:gd name="connsiteX4" fmla="*/ 0 w 2240641"/>
              <a:gd name="connsiteY4" fmla="*/ 0 h 412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641" h="412566">
                <a:moveTo>
                  <a:pt x="0" y="0"/>
                </a:moveTo>
                <a:lnTo>
                  <a:pt x="2240641" y="0"/>
                </a:lnTo>
                <a:lnTo>
                  <a:pt x="2240641" y="412566"/>
                </a:lnTo>
                <a:lnTo>
                  <a:pt x="0" y="4125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）需求错误被发现时项目已投入了大量时间和精力</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任意多边形: 形状 16"/>
          <p:cNvSpPr/>
          <p:nvPr/>
        </p:nvSpPr>
        <p:spPr>
          <a:xfrm>
            <a:off x="1426210" y="3135630"/>
            <a:ext cx="9525000" cy="654050"/>
          </a:xfrm>
          <a:custGeom>
            <a:avLst/>
            <a:gdLst>
              <a:gd name="connsiteX0" fmla="*/ 0 w 2240641"/>
              <a:gd name="connsiteY0" fmla="*/ 0 h 412566"/>
              <a:gd name="connsiteX1" fmla="*/ 2240641 w 2240641"/>
              <a:gd name="connsiteY1" fmla="*/ 0 h 412566"/>
              <a:gd name="connsiteX2" fmla="*/ 2240641 w 2240641"/>
              <a:gd name="connsiteY2" fmla="*/ 412566 h 412566"/>
              <a:gd name="connsiteX3" fmla="*/ 0 w 2240641"/>
              <a:gd name="connsiteY3" fmla="*/ 412566 h 412566"/>
              <a:gd name="connsiteX4" fmla="*/ 0 w 2240641"/>
              <a:gd name="connsiteY4" fmla="*/ 0 h 412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641" h="412566">
                <a:moveTo>
                  <a:pt x="0" y="0"/>
                </a:moveTo>
                <a:lnTo>
                  <a:pt x="2240641" y="0"/>
                </a:lnTo>
                <a:lnTo>
                  <a:pt x="2240641" y="412566"/>
                </a:lnTo>
                <a:lnTo>
                  <a:pt x="0" y="4125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）后续阶段的错误有可能是需求错误导致，而开发人员却花费大量精力核查本阶</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段可能的错误</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任意多边形: 形状 18"/>
          <p:cNvSpPr/>
          <p:nvPr/>
        </p:nvSpPr>
        <p:spPr>
          <a:xfrm>
            <a:off x="1425950" y="3910943"/>
            <a:ext cx="9242049" cy="365126"/>
          </a:xfrm>
          <a:custGeom>
            <a:avLst/>
            <a:gdLst>
              <a:gd name="connsiteX0" fmla="*/ 0 w 2240641"/>
              <a:gd name="connsiteY0" fmla="*/ 0 h 412566"/>
              <a:gd name="connsiteX1" fmla="*/ 2240641 w 2240641"/>
              <a:gd name="connsiteY1" fmla="*/ 0 h 412566"/>
              <a:gd name="connsiteX2" fmla="*/ 2240641 w 2240641"/>
              <a:gd name="connsiteY2" fmla="*/ 412566 h 412566"/>
              <a:gd name="connsiteX3" fmla="*/ 0 w 2240641"/>
              <a:gd name="connsiteY3" fmla="*/ 412566 h 412566"/>
              <a:gd name="connsiteX4" fmla="*/ 0 w 2240641"/>
              <a:gd name="connsiteY4" fmla="*/ 0 h 412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641" h="412566">
                <a:moveTo>
                  <a:pt x="0" y="0"/>
                </a:moveTo>
                <a:lnTo>
                  <a:pt x="2240641" y="0"/>
                </a:lnTo>
                <a:lnTo>
                  <a:pt x="2240641" y="412566"/>
                </a:lnTo>
                <a:lnTo>
                  <a:pt x="0" y="4125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）需求错误是软件项目开发中的常见错误</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21" name="任意多边形: 形状 20"/>
              <p:cNvSpPr/>
              <p:nvPr/>
            </p:nvSpPr>
            <p:spPr>
              <a:xfrm>
                <a:off x="1425950" y="4496542"/>
                <a:ext cx="9242049" cy="365126"/>
              </a:xfrm>
              <a:custGeom>
                <a:avLst/>
                <a:gdLst>
                  <a:gd name="connsiteX0" fmla="*/ 0 w 2240641"/>
                  <a:gd name="connsiteY0" fmla="*/ 0 h 412566"/>
                  <a:gd name="connsiteX1" fmla="*/ 2240641 w 2240641"/>
                  <a:gd name="connsiteY1" fmla="*/ 0 h 412566"/>
                  <a:gd name="connsiteX2" fmla="*/ 2240641 w 2240641"/>
                  <a:gd name="connsiteY2" fmla="*/ 412566 h 412566"/>
                  <a:gd name="connsiteX3" fmla="*/ 0 w 2240641"/>
                  <a:gd name="connsiteY3" fmla="*/ 412566 h 412566"/>
                  <a:gd name="connsiteX4" fmla="*/ 0 w 2240641"/>
                  <a:gd name="connsiteY4" fmla="*/ 0 h 412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641" h="412566">
                    <a:moveTo>
                      <a:pt x="0" y="0"/>
                    </a:moveTo>
                    <a:lnTo>
                      <a:pt x="2240641" y="0"/>
                    </a:lnTo>
                    <a:lnTo>
                      <a:pt x="2240641" y="412566"/>
                    </a:lnTo>
                    <a:lnTo>
                      <a:pt x="0" y="4125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）需求错误占去返工成本</a:t>
                </a:r>
                <a14:m>
                  <m:oMath xmlns:m="http://schemas.openxmlformats.org/officeDocument/2006/math">
                    <m:r>
                      <a:rPr lang="zh-CN" altLang="en-US" sz="2000" i="1" kern="1200" dirty="0" smtClean="0">
                        <a:latin typeface="Cambria Math" panose="02040503050406030204" pitchFamily="18" charset="0"/>
                        <a:ea typeface="MS Mincho" panose="02020609040205080304" charset="-128"/>
                        <a:cs typeface="Cambria Math" panose="02040503050406030204" pitchFamily="18" charset="0"/>
                      </a:rPr>
                      <m:t>≥</m:t>
                    </m:r>
                  </m:oMath>
                </a14:m>
                <a:r>
                  <a:rPr lang="en-US" altLang="x-none" sz="2000" kern="1200" dirty="0">
                    <a:latin typeface="微软雅黑" panose="020B0503020204020204" pitchFamily="34" charset="-122"/>
                    <a:ea typeface="微软雅黑" panose="020B0503020204020204" pitchFamily="34" charset="-122"/>
                    <a:cs typeface="微软雅黑" panose="020B0503020204020204" pitchFamily="34" charset="-122"/>
                  </a:rPr>
                  <a:t>70%</a:t>
                </a: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，而返工会消耗项目预算的的</a:t>
                </a:r>
                <a:r>
                  <a:rPr lang="en-US" altLang="x-none" sz="2000" kern="1200" dirty="0">
                    <a:latin typeface="微软雅黑" panose="020B0503020204020204" pitchFamily="34" charset="-122"/>
                    <a:ea typeface="微软雅黑" panose="020B0503020204020204" pitchFamily="34" charset="-122"/>
                    <a:cs typeface="微软雅黑" panose="020B0503020204020204" pitchFamily="34" charset="-122"/>
                  </a:rPr>
                  <a:t>25%</a:t>
                </a:r>
                <a:r>
                  <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rPr>
                  <a:t>到</a:t>
                </a:r>
                <a:r>
                  <a:rPr lang="en-US" altLang="x-none" sz="2000" kern="1200" dirty="0">
                    <a:latin typeface="微软雅黑" panose="020B0503020204020204" pitchFamily="34" charset="-122"/>
                    <a:ea typeface="微软雅黑" panose="020B0503020204020204" pitchFamily="34" charset="-122"/>
                    <a:cs typeface="微软雅黑" panose="020B0503020204020204" pitchFamily="34" charset="-122"/>
                  </a:rPr>
                  <a:t>40%</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21" name="任意多边形: 形状 20"/>
              <p:cNvSpPr>
                <a:spLocks noRot="1" noChangeAspect="1" noMove="1" noResize="1" noEditPoints="1" noAdjustHandles="1" noChangeArrowheads="1" noChangeShapeType="1" noTextEdit="1"/>
              </p:cNvSpPr>
              <p:nvPr/>
            </p:nvSpPr>
            <p:spPr>
              <a:xfrm>
                <a:off x="1425950" y="4496542"/>
                <a:ext cx="9242049" cy="365126"/>
              </a:xfrm>
              <a:custGeom>
                <a:avLst/>
                <a:gdLst>
                  <a:gd name="connsiteX0" fmla="*/ 0 w 2240641"/>
                  <a:gd name="connsiteY0" fmla="*/ 0 h 412566"/>
                  <a:gd name="connsiteX1" fmla="*/ 2240641 w 2240641"/>
                  <a:gd name="connsiteY1" fmla="*/ 0 h 412566"/>
                  <a:gd name="connsiteX2" fmla="*/ 2240641 w 2240641"/>
                  <a:gd name="connsiteY2" fmla="*/ 412566 h 412566"/>
                  <a:gd name="connsiteX3" fmla="*/ 0 w 2240641"/>
                  <a:gd name="connsiteY3" fmla="*/ 412566 h 412566"/>
                  <a:gd name="connsiteX4" fmla="*/ 0 w 2240641"/>
                  <a:gd name="connsiteY4" fmla="*/ 0 h 412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641" h="412566">
                    <a:moveTo>
                      <a:pt x="0" y="0"/>
                    </a:moveTo>
                    <a:lnTo>
                      <a:pt x="2240641" y="0"/>
                    </a:lnTo>
                    <a:lnTo>
                      <a:pt x="2240641" y="412566"/>
                    </a:lnTo>
                    <a:lnTo>
                      <a:pt x="0" y="412566"/>
                    </a:lnTo>
                    <a:lnTo>
                      <a:pt x="0" y="0"/>
                    </a:lnTo>
                    <a:close/>
                  </a:path>
                </a:pathLst>
              </a:custGeom>
              <a:blipFill rotWithShape="1">
                <a:blip r:embed="rId2"/>
                <a:stretch>
                  <a:fillRect l="-4" t="-6812" r="7" b="30"/>
                </a:stretch>
              </a:blip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r>
                  <a:rPr lang="zh-CN" altLang="en-US">
                    <a:noFill/>
                  </a:rPr>
                  <a:t> </a:t>
                </a:r>
                <a:endParaRPr lang="zh-CN" altLang="en-US">
                  <a:noFill/>
                </a:endParaRPr>
              </a:p>
            </p:txBody>
          </p:sp>
        </mc:Fallback>
      </mc:AlternateContent>
      <p:sp>
        <p:nvSpPr>
          <p:cNvPr id="22" name="矩形 21"/>
          <p:cNvSpPr/>
          <p:nvPr/>
        </p:nvSpPr>
        <p:spPr>
          <a:xfrm>
            <a:off x="915035" y="2267585"/>
            <a:ext cx="10035540" cy="2980690"/>
          </a:xfrm>
          <a:prstGeom prst="rect">
            <a:avLst/>
          </a:prstGeom>
          <a:noFill/>
          <a:ln w="2857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7" grpId="0" animBg="1"/>
      <p:bldP spid="17" grpId="1" animBg="1"/>
      <p:bldP spid="19" grpId="0" animBg="1"/>
      <p:bldP spid="19" grpId="1" animBg="1"/>
      <p:bldP spid="21" grpId="0" animBg="1"/>
      <p:bldP spid="2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61C5365-E010-FA45-BD73-8A2483997A4E}" type="datetime1">
              <a:rPr lang="zh-CN" altLang="en-US" smtClean="0"/>
            </a:fld>
            <a:endParaRPr lang="zh-CN" altLang="en-US" sz="1800">
              <a:solidFill>
                <a:srgbClr val="000000"/>
              </a:solidFill>
            </a:endParaRPr>
          </a:p>
        </p:txBody>
      </p:sp>
      <p:sp>
        <p:nvSpPr>
          <p:cNvPr id="5" name="灯片编号占位符 4"/>
          <p:cNvSpPr>
            <a:spLocks noGrp="1"/>
          </p:cNvSpPr>
          <p:nvPr>
            <p:ph type="sldNum" sz="quarter" idx="12"/>
          </p:nvPr>
        </p:nvSpPr>
        <p:spPr/>
        <p:txBody>
          <a:bodyPr/>
          <a:lstStyle/>
          <a:p>
            <a:fld id="{719AC410-3DB4-4DF6-9C46-9EB74471E774}" type="slidenum">
              <a:rPr lang="zh-CN" altLang="en-US"/>
            </a:fld>
            <a:endParaRPr lang="zh-CN" altLang="en-US" sz="1800">
              <a:solidFill>
                <a:srgbClr val="000000"/>
              </a:solidFill>
            </a:endParaRPr>
          </a:p>
        </p:txBody>
      </p:sp>
      <p:sp>
        <p:nvSpPr>
          <p:cNvPr id="6" name="矩形 5"/>
          <p:cNvSpPr/>
          <p:nvPr/>
        </p:nvSpPr>
        <p:spPr>
          <a:xfrm>
            <a:off x="2506980" y="2369820"/>
            <a:ext cx="7178040" cy="1198880"/>
          </a:xfrm>
          <a:prstGeom prst="rect">
            <a:avLst/>
          </a:prstGeom>
          <a:noFill/>
          <a:ln>
            <a:noFill/>
          </a:ln>
        </p:spPr>
        <p:txBody>
          <a:bodyPr wrap="square" rtlCol="0" anchor="t">
            <a:spAutoFit/>
          </a:bodyPr>
          <a:lstStyle/>
          <a:p>
            <a:pPr algn="ctr"/>
            <a:r>
              <a:rPr lang="zh-CN" altLang="en-US" sz="7200" b="1">
                <a:solidFill>
                  <a:srgbClr val="0070C0"/>
                </a:solidFill>
                <a:effectLst>
                  <a:outerShdw blurRad="38100" dist="25400" dir="5400000" algn="ctr" rotWithShape="0">
                    <a:srgbClr val="6E747A">
                      <a:alpha val="43000"/>
                    </a:srgbClr>
                  </a:outerShdw>
                </a:effectLst>
              </a:rPr>
              <a:t>同学们好！</a:t>
            </a:r>
            <a:endParaRPr lang="zh-CN" altLang="en-US" sz="7200" b="1">
              <a:solidFill>
                <a:srgbClr val="0070C0"/>
              </a:solidFill>
              <a:effectLst>
                <a:outerShdw blurRad="38100" dist="25400" dir="5400000" algn="ctr" rotWithShape="0">
                  <a:srgbClr val="6E747A">
                    <a:alpha val="43000"/>
                  </a:srgbClr>
                </a:outerShdw>
              </a:effectLst>
            </a:endParaRPr>
          </a:p>
        </p:txBody>
      </p:sp>
      <p:pic>
        <p:nvPicPr>
          <p:cNvPr id="57" name="图片 56"/>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
        <p:nvSpPr>
          <p:cNvPr id="3" name="日期占位符 1"/>
          <p:cNvSpPr>
            <a:spLocks noGrp="1"/>
          </p:cNvSpPr>
          <p:nvPr>
            <p:ph type="dt" sz="half" idx="10"/>
          </p:nvPr>
        </p:nvSpPr>
        <p:spPr>
          <a:xfrm>
            <a:off x="838200" y="6356350"/>
            <a:ext cx="2743200" cy="365125"/>
          </a:xfrm>
        </p:spPr>
        <p:txBody>
          <a:bodyPr/>
          <a:lstStyle/>
          <a:p>
            <a:fld id="{0E7E994E-38B7-A24C-BB52-B6E01FC5F572}" type="datetime1">
              <a:rPr lang="zh-CN" altLang="en-US" smtClean="0">
                <a:solidFill>
                  <a:prstClr val="black">
                    <a:tint val="75000"/>
                  </a:prstClr>
                </a:solidFill>
              </a:rPr>
            </a:fld>
            <a:endParaRPr lang="zh-CN" altLang="en-US">
              <a:solidFill>
                <a:prstClr val="black">
                  <a:tint val="75000"/>
                </a:prstClr>
              </a:solidFill>
            </a:endParaRPr>
          </a:p>
        </p:txBody>
      </p:sp>
      <p:sp>
        <p:nvSpPr>
          <p:cNvPr id="4" name="灯片编号占位符 2"/>
          <p:cNvSpPr>
            <a:spLocks noGrp="1"/>
          </p:cNvSpPr>
          <p:nvPr>
            <p:ph type="sldNum" sz="quarter" idx="12"/>
          </p:nvPr>
        </p:nvSpPr>
        <p:spPr>
          <a:xfrm>
            <a:off x="8610600" y="6356350"/>
            <a:ext cx="2743200" cy="365125"/>
          </a:xfrm>
        </p:spPr>
        <p:txBody>
          <a:bodyPr/>
          <a:lstStyle/>
          <a:p>
            <a:fld id="{85BC0CA1-3571-4BD4-9253-723F5D1C3D94}" type="slidenum">
              <a:rPr lang="zh-CN" altLang="en-US" smtClean="0">
                <a:solidFill>
                  <a:prstClr val="black">
                    <a:tint val="75000"/>
                  </a:prstClr>
                </a:solidFill>
              </a:rPr>
            </a:fld>
            <a:endParaRPr lang="zh-CN" altLang="en-US" dirty="0">
              <a:solidFill>
                <a:prstClr val="black">
                  <a:tint val="75000"/>
                </a:prstClr>
              </a:solidFill>
            </a:endParaRPr>
          </a:p>
        </p:txBody>
      </p:sp>
      <p:grpSp>
        <p:nvGrpSpPr>
          <p:cNvPr id="5" name="组合 7"/>
          <p:cNvGrpSpPr/>
          <p:nvPr/>
        </p:nvGrpSpPr>
        <p:grpSpPr>
          <a:xfrm>
            <a:off x="108557" y="337632"/>
            <a:ext cx="6747102" cy="491607"/>
            <a:chOff x="198764" y="258545"/>
            <a:chExt cx="8994052" cy="656010"/>
          </a:xfrm>
        </p:grpSpPr>
        <p:grpSp>
          <p:nvGrpSpPr>
            <p:cNvPr id="6" name="组合 5"/>
            <p:cNvGrpSpPr/>
            <p:nvPr/>
          </p:nvGrpSpPr>
          <p:grpSpPr>
            <a:xfrm>
              <a:off x="198764" y="258545"/>
              <a:ext cx="700083" cy="563491"/>
              <a:chOff x="5075564" y="2933562"/>
              <a:chExt cx="2860947" cy="2302753"/>
            </a:xfrm>
          </p:grpSpPr>
          <p:sp>
            <p:nvSpPr>
              <p:cNvPr id="8" name="等腰三角形 7"/>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9" name="等腰三角形 8"/>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sp>
          <p:nvSpPr>
            <p:cNvPr id="7" name="文本框 6"/>
            <p:cNvSpPr txBox="1"/>
            <p:nvPr/>
          </p:nvSpPr>
          <p:spPr>
            <a:xfrm>
              <a:off x="988289" y="300222"/>
              <a:ext cx="8204527" cy="614333"/>
            </a:xfrm>
            <a:prstGeom prst="rect">
              <a:avLst/>
            </a:prstGeom>
            <a:noFill/>
            <a:ln w="9525">
              <a:noFill/>
              <a:miter/>
            </a:ln>
          </p:spPr>
          <p:txBody>
            <a:bodyPr wrap="squar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sym typeface="+mn-ea"/>
                </a:rPr>
                <a:t>序</a:t>
              </a:r>
              <a:r>
                <a:rPr lang="en-US" altLang="zh-CN" sz="2400" b="1" dirty="0">
                  <a:solidFill>
                    <a:srgbClr val="000000"/>
                  </a:solidFill>
                  <a:latin typeface="微软雅黑" panose="020B0503020204020204" pitchFamily="34" charset="-122"/>
                  <a:ea typeface="微软雅黑" panose="020B0503020204020204" pitchFamily="34" charset="-122"/>
                </a:rPr>
                <a:t>.4 </a:t>
              </a:r>
              <a:r>
                <a:rPr lang="zh-CN" altLang="en-US" sz="2400" b="1" dirty="0">
                  <a:solidFill>
                    <a:srgbClr val="000000"/>
                  </a:solidFill>
                  <a:latin typeface="微软雅黑" panose="020B0503020204020204" pitchFamily="34" charset="-122"/>
                  <a:ea typeface="微软雅黑" panose="020B0503020204020204" pitchFamily="34" charset="-122"/>
                </a:rPr>
                <a:t>软件项目成功或失败的原因分析</a:t>
              </a:r>
              <a:r>
                <a:rPr lang="zh-CN" altLang="en-US" sz="2400" b="1" dirty="0">
                  <a:solidFill>
                    <a:srgbClr val="000000"/>
                  </a:solidFill>
                  <a:latin typeface="微软雅黑" panose="020B0503020204020204" pitchFamily="34" charset="-122"/>
                  <a:ea typeface="微软雅黑" panose="020B0503020204020204" pitchFamily="34" charset="-122"/>
                  <a:sym typeface="+mn-ea"/>
                </a:rPr>
                <a:t>（</a:t>
              </a:r>
              <a:r>
                <a:rPr lang="en-US" altLang="zh-CN" sz="2400" b="1" dirty="0">
                  <a:solidFill>
                    <a:srgbClr val="000000"/>
                  </a:solidFill>
                  <a:latin typeface="微软雅黑" panose="020B0503020204020204" pitchFamily="34" charset="-122"/>
                  <a:ea typeface="微软雅黑" panose="020B0503020204020204" pitchFamily="34" charset="-122"/>
                  <a:sym typeface="+mn-ea"/>
                </a:rPr>
                <a:t>5/5</a:t>
              </a:r>
              <a:r>
                <a:rPr lang="zh-CN" altLang="en-US" sz="2400" b="1" dirty="0">
                  <a:solidFill>
                    <a:srgbClr val="000000"/>
                  </a:solidFill>
                  <a:latin typeface="微软雅黑" panose="020B0503020204020204" pitchFamily="34" charset="-122"/>
                  <a:ea typeface="微软雅黑" panose="020B0503020204020204" pitchFamily="34" charset="-122"/>
                  <a:sym typeface="+mn-ea"/>
                </a:rPr>
                <a:t>）</a:t>
              </a:r>
              <a:endParaRPr lang="en-US" altLang="zh-CN" sz="2400" b="1" dirty="0">
                <a:solidFill>
                  <a:srgbClr val="000000"/>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598907" y="1023210"/>
            <a:ext cx="6096000" cy="398780"/>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）需求错误修正</a:t>
            </a:r>
            <a:r>
              <a:rPr lang="zh-CN" altLang="en-US" sz="2000" dirty="0">
                <a:latin typeface="微软雅黑" panose="020B0503020204020204" pitchFamily="34" charset="-122"/>
                <a:ea typeface="微软雅黑" panose="020B0503020204020204" pitchFamily="34" charset="-122"/>
                <a:sym typeface="+mn-ea"/>
              </a:rPr>
              <a:t>的</a:t>
            </a:r>
            <a:r>
              <a:rPr lang="zh-CN" altLang="en-US" sz="2000" dirty="0">
                <a:latin typeface="微软雅黑" panose="020B0503020204020204" pitchFamily="34" charset="-122"/>
                <a:ea typeface="微软雅黑" panose="020B0503020204020204" pitchFamily="34" charset="-122"/>
              </a:rPr>
              <a:t>代价</a:t>
            </a:r>
            <a:endParaRPr lang="zh-CN" altLang="en-US" sz="2000" dirty="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46468" y="2081295"/>
            <a:ext cx="4503347" cy="3547745"/>
            <a:chOff x="3377192" y="403853"/>
            <a:chExt cx="5976938" cy="4289662"/>
          </a:xfrm>
        </p:grpSpPr>
        <p:sp>
          <p:nvSpPr>
            <p:cNvPr id="12" name="AutoShape 4"/>
            <p:cNvSpPr/>
            <p:nvPr/>
          </p:nvSpPr>
          <p:spPr>
            <a:xfrm>
              <a:off x="3377192" y="804140"/>
              <a:ext cx="4224338" cy="3887788"/>
            </a:xfrm>
            <a:prstGeom prst="triangle">
              <a:avLst>
                <a:gd name="adj" fmla="val 50000"/>
              </a:avLst>
            </a:prstGeom>
            <a:solidFill>
              <a:schemeClr val="accent1">
                <a:lumMod val="60000"/>
                <a:lumOff val="40000"/>
              </a:schemeClr>
            </a:solidFill>
            <a:ln w="25400" cap="flat" cmpd="sng">
              <a:solidFill>
                <a:schemeClr val="tx1"/>
              </a:solidFill>
              <a:prstDash val="solid"/>
              <a:miter/>
              <a:headEnd type="none" w="med" len="med"/>
              <a:tailEnd type="none" w="med" len="med"/>
            </a:ln>
            <a:effectLst>
              <a:outerShdw dist="107763" dir="18900000" algn="ctr" rotWithShape="0">
                <a:schemeClr val="bg2">
                  <a:alpha val="50000"/>
                </a:schemeClr>
              </a:outerShdw>
            </a:effectLst>
          </p:spPr>
          <p:txBody>
            <a:bodyPr wrap="none" anchor="ctr"/>
            <a:lstStyle/>
            <a:p>
              <a:pPr lvl="0" algn="ctr"/>
              <a:endParaRPr lang="en-US" altLang="x-none" sz="2000" dirty="0">
                <a:latin typeface="+mn-ea"/>
              </a:endParaRPr>
            </a:p>
          </p:txBody>
        </p:sp>
        <p:sp>
          <p:nvSpPr>
            <p:cNvPr id="13" name="Line 5"/>
            <p:cNvSpPr/>
            <p:nvPr/>
          </p:nvSpPr>
          <p:spPr>
            <a:xfrm>
              <a:off x="5105980" y="1451840"/>
              <a:ext cx="4248150" cy="1588"/>
            </a:xfrm>
            <a:prstGeom prst="line">
              <a:avLst/>
            </a:prstGeom>
            <a:ln w="9525" cap="flat" cmpd="sng">
              <a:solidFill>
                <a:schemeClr val="tx1"/>
              </a:solidFill>
              <a:prstDash val="solid"/>
              <a:round/>
              <a:headEnd type="none" w="med" len="med"/>
              <a:tailEnd type="none" w="med" len="med"/>
            </a:ln>
          </p:spPr>
          <p:txBody>
            <a:bodyPr anchor="t"/>
            <a:lstStyle/>
            <a:p>
              <a:pPr lvl="0"/>
              <a:endParaRPr lang="zh-CN" altLang="en-US" sz="2000">
                <a:latin typeface="+mn-ea"/>
              </a:endParaRPr>
            </a:p>
          </p:txBody>
        </p:sp>
        <p:sp>
          <p:nvSpPr>
            <p:cNvPr id="14" name="Line 6"/>
            <p:cNvSpPr/>
            <p:nvPr/>
          </p:nvSpPr>
          <p:spPr>
            <a:xfrm>
              <a:off x="4817055" y="2028103"/>
              <a:ext cx="4537075" cy="1587"/>
            </a:xfrm>
            <a:prstGeom prst="line">
              <a:avLst/>
            </a:prstGeom>
            <a:ln w="9525" cap="flat" cmpd="sng">
              <a:solidFill>
                <a:schemeClr val="tx1"/>
              </a:solidFill>
              <a:prstDash val="solid"/>
              <a:round/>
              <a:headEnd type="none" w="med" len="med"/>
              <a:tailEnd type="none" w="med" len="med"/>
            </a:ln>
          </p:spPr>
          <p:txBody>
            <a:bodyPr anchor="t"/>
            <a:lstStyle/>
            <a:p>
              <a:pPr lvl="0"/>
              <a:endParaRPr lang="zh-CN" altLang="en-US" sz="2000">
                <a:latin typeface="+mn-ea"/>
              </a:endParaRPr>
            </a:p>
          </p:txBody>
        </p:sp>
        <p:sp>
          <p:nvSpPr>
            <p:cNvPr id="15" name="Line 7"/>
            <p:cNvSpPr/>
            <p:nvPr/>
          </p:nvSpPr>
          <p:spPr>
            <a:xfrm>
              <a:off x="6185480" y="2028103"/>
              <a:ext cx="1587" cy="71437"/>
            </a:xfrm>
            <a:prstGeom prst="line">
              <a:avLst/>
            </a:prstGeom>
            <a:ln w="9525" cap="flat" cmpd="sng">
              <a:solidFill>
                <a:schemeClr val="tx1"/>
              </a:solidFill>
              <a:prstDash val="solid"/>
              <a:round/>
              <a:headEnd type="none" w="med" len="med"/>
              <a:tailEnd type="none" w="med" len="med"/>
            </a:ln>
          </p:spPr>
          <p:txBody>
            <a:bodyPr anchor="t"/>
            <a:lstStyle/>
            <a:p>
              <a:pPr lvl="0"/>
              <a:endParaRPr lang="zh-CN" altLang="en-US" sz="2000">
                <a:latin typeface="+mn-ea"/>
              </a:endParaRPr>
            </a:p>
          </p:txBody>
        </p:sp>
        <p:sp>
          <p:nvSpPr>
            <p:cNvPr id="16" name="Line 8"/>
            <p:cNvSpPr/>
            <p:nvPr/>
          </p:nvSpPr>
          <p:spPr>
            <a:xfrm>
              <a:off x="4529717" y="2604365"/>
              <a:ext cx="4824413" cy="1588"/>
            </a:xfrm>
            <a:prstGeom prst="line">
              <a:avLst/>
            </a:prstGeom>
            <a:ln w="9525" cap="flat" cmpd="sng">
              <a:solidFill>
                <a:schemeClr val="tx1"/>
              </a:solidFill>
              <a:prstDash val="solid"/>
              <a:round/>
              <a:headEnd type="none" w="med" len="med"/>
              <a:tailEnd type="none" w="med" len="med"/>
            </a:ln>
          </p:spPr>
          <p:txBody>
            <a:bodyPr anchor="t"/>
            <a:lstStyle/>
            <a:p>
              <a:pPr lvl="0"/>
              <a:endParaRPr lang="zh-CN" altLang="en-US" sz="2000">
                <a:latin typeface="+mn-ea"/>
              </a:endParaRPr>
            </a:p>
          </p:txBody>
        </p:sp>
        <p:sp>
          <p:nvSpPr>
            <p:cNvPr id="17" name="Line 9"/>
            <p:cNvSpPr/>
            <p:nvPr/>
          </p:nvSpPr>
          <p:spPr>
            <a:xfrm>
              <a:off x="4097917" y="3323503"/>
              <a:ext cx="5184775" cy="1587"/>
            </a:xfrm>
            <a:prstGeom prst="line">
              <a:avLst/>
            </a:prstGeom>
            <a:ln w="9525" cap="flat" cmpd="sng">
              <a:solidFill>
                <a:schemeClr val="tx1"/>
              </a:solidFill>
              <a:prstDash val="solid"/>
              <a:round/>
              <a:headEnd type="none" w="med" len="med"/>
              <a:tailEnd type="none" w="med" len="med"/>
            </a:ln>
          </p:spPr>
          <p:txBody>
            <a:bodyPr anchor="t"/>
            <a:lstStyle/>
            <a:p>
              <a:pPr lvl="0"/>
              <a:endParaRPr lang="zh-CN" altLang="en-US" sz="2000">
                <a:latin typeface="+mn-ea"/>
              </a:endParaRPr>
            </a:p>
          </p:txBody>
        </p:sp>
        <p:sp>
          <p:nvSpPr>
            <p:cNvPr id="18" name="Line 10"/>
            <p:cNvSpPr/>
            <p:nvPr/>
          </p:nvSpPr>
          <p:spPr>
            <a:xfrm>
              <a:off x="3737555" y="4044228"/>
              <a:ext cx="5472112" cy="1587"/>
            </a:xfrm>
            <a:prstGeom prst="line">
              <a:avLst/>
            </a:prstGeom>
            <a:ln w="9525" cap="flat" cmpd="sng">
              <a:solidFill>
                <a:schemeClr val="tx1"/>
              </a:solidFill>
              <a:prstDash val="solid"/>
              <a:round/>
              <a:headEnd type="none" w="med" len="med"/>
              <a:tailEnd type="none" w="med" len="med"/>
            </a:ln>
          </p:spPr>
          <p:txBody>
            <a:bodyPr anchor="t"/>
            <a:lstStyle/>
            <a:p>
              <a:pPr lvl="0"/>
              <a:endParaRPr lang="zh-CN" altLang="en-US" sz="2000">
                <a:latin typeface="+mn-ea"/>
              </a:endParaRPr>
            </a:p>
          </p:txBody>
        </p:sp>
        <p:sp>
          <p:nvSpPr>
            <p:cNvPr id="19" name="Text Box 12"/>
            <p:cNvSpPr txBox="1"/>
            <p:nvPr/>
          </p:nvSpPr>
          <p:spPr>
            <a:xfrm>
              <a:off x="5140042" y="1122507"/>
              <a:ext cx="833674" cy="483782"/>
            </a:xfrm>
            <a:prstGeom prst="rect">
              <a:avLst/>
            </a:prstGeom>
            <a:noFill/>
            <a:ln w="9525">
              <a:noFill/>
            </a:ln>
          </p:spPr>
          <p:txBody>
            <a:bodyPr wrap="square" anchor="t">
              <a:spAutoFit/>
            </a:bodyPr>
            <a:lstStyle/>
            <a:p>
              <a:pPr lvl="0"/>
              <a:r>
                <a:rPr lang="en-US" altLang="x-none" sz="2000" b="1" dirty="0">
                  <a:latin typeface="+mn-ea"/>
                </a:rPr>
                <a:t>1-2</a:t>
              </a:r>
              <a:endParaRPr lang="zh-CN" altLang="en-US" sz="2000" b="1" dirty="0">
                <a:latin typeface="+mn-ea"/>
              </a:endParaRPr>
            </a:p>
          </p:txBody>
        </p:sp>
        <p:sp>
          <p:nvSpPr>
            <p:cNvPr id="20" name="Text Box 13"/>
            <p:cNvSpPr txBox="1"/>
            <p:nvPr/>
          </p:nvSpPr>
          <p:spPr>
            <a:xfrm>
              <a:off x="5272667" y="1691553"/>
              <a:ext cx="327334" cy="400110"/>
            </a:xfrm>
            <a:prstGeom prst="rect">
              <a:avLst/>
            </a:prstGeom>
            <a:noFill/>
            <a:ln w="9525">
              <a:noFill/>
            </a:ln>
          </p:spPr>
          <p:txBody>
            <a:bodyPr wrap="none" anchor="t">
              <a:spAutoFit/>
            </a:bodyPr>
            <a:lstStyle/>
            <a:p>
              <a:pPr lvl="0"/>
              <a:r>
                <a:rPr lang="en-US" altLang="x-none" sz="2000" b="1" dirty="0">
                  <a:latin typeface="+mn-ea"/>
                </a:rPr>
                <a:t>5</a:t>
              </a:r>
              <a:endParaRPr lang="zh-CN" altLang="en-US" sz="2000" b="1" dirty="0">
                <a:latin typeface="+mn-ea"/>
              </a:endParaRPr>
            </a:p>
          </p:txBody>
        </p:sp>
        <p:sp>
          <p:nvSpPr>
            <p:cNvPr id="21" name="Text Box 14"/>
            <p:cNvSpPr txBox="1"/>
            <p:nvPr/>
          </p:nvSpPr>
          <p:spPr>
            <a:xfrm>
              <a:off x="5248855" y="2278928"/>
              <a:ext cx="470000" cy="400110"/>
            </a:xfrm>
            <a:prstGeom prst="rect">
              <a:avLst/>
            </a:prstGeom>
            <a:noFill/>
            <a:ln w="9525">
              <a:noFill/>
            </a:ln>
          </p:spPr>
          <p:txBody>
            <a:bodyPr wrap="none" anchor="t">
              <a:spAutoFit/>
            </a:bodyPr>
            <a:lstStyle/>
            <a:p>
              <a:pPr lvl="0"/>
              <a:r>
                <a:rPr lang="en-US" altLang="x-none" sz="2000" b="1" dirty="0">
                  <a:latin typeface="+mn-ea"/>
                </a:rPr>
                <a:t>10</a:t>
              </a:r>
              <a:endParaRPr lang="zh-CN" altLang="en-US" sz="2000" b="1" dirty="0">
                <a:latin typeface="+mn-ea"/>
              </a:endParaRPr>
            </a:p>
          </p:txBody>
        </p:sp>
        <p:sp>
          <p:nvSpPr>
            <p:cNvPr id="22" name="Text Box 15"/>
            <p:cNvSpPr txBox="1"/>
            <p:nvPr/>
          </p:nvSpPr>
          <p:spPr>
            <a:xfrm>
              <a:off x="5298067" y="2926628"/>
              <a:ext cx="470000" cy="400110"/>
            </a:xfrm>
            <a:prstGeom prst="rect">
              <a:avLst/>
            </a:prstGeom>
            <a:noFill/>
            <a:ln w="9525">
              <a:noFill/>
            </a:ln>
          </p:spPr>
          <p:txBody>
            <a:bodyPr wrap="none" anchor="t">
              <a:spAutoFit/>
            </a:bodyPr>
            <a:lstStyle/>
            <a:p>
              <a:pPr lvl="0"/>
              <a:r>
                <a:rPr lang="en-US" altLang="x-none" sz="2000" b="1" dirty="0">
                  <a:latin typeface="+mn-ea"/>
                </a:rPr>
                <a:t>20</a:t>
              </a:r>
              <a:endParaRPr lang="zh-CN" altLang="en-US" sz="2000" b="1" dirty="0">
                <a:latin typeface="+mn-ea"/>
              </a:endParaRPr>
            </a:p>
          </p:txBody>
        </p:sp>
        <p:sp>
          <p:nvSpPr>
            <p:cNvPr id="23" name="Text Box 16"/>
            <p:cNvSpPr txBox="1"/>
            <p:nvPr/>
          </p:nvSpPr>
          <p:spPr>
            <a:xfrm>
              <a:off x="5321880" y="3647353"/>
              <a:ext cx="470000" cy="400110"/>
            </a:xfrm>
            <a:prstGeom prst="rect">
              <a:avLst/>
            </a:prstGeom>
            <a:noFill/>
            <a:ln w="9525">
              <a:noFill/>
            </a:ln>
          </p:spPr>
          <p:txBody>
            <a:bodyPr wrap="none" anchor="t">
              <a:spAutoFit/>
            </a:bodyPr>
            <a:lstStyle/>
            <a:p>
              <a:pPr lvl="0"/>
              <a:r>
                <a:rPr lang="en-US" altLang="x-none" sz="2000" b="1" dirty="0">
                  <a:latin typeface="+mn-ea"/>
                </a:rPr>
                <a:t>50</a:t>
              </a:r>
              <a:endParaRPr lang="zh-CN" altLang="en-US" sz="2000" b="1" dirty="0">
                <a:latin typeface="+mn-ea"/>
              </a:endParaRPr>
            </a:p>
          </p:txBody>
        </p:sp>
        <p:sp>
          <p:nvSpPr>
            <p:cNvPr id="24" name="Text Box 17"/>
            <p:cNvSpPr txBox="1"/>
            <p:nvPr/>
          </p:nvSpPr>
          <p:spPr>
            <a:xfrm>
              <a:off x="4938191" y="4279206"/>
              <a:ext cx="1189749" cy="400110"/>
            </a:xfrm>
            <a:prstGeom prst="rect">
              <a:avLst/>
            </a:prstGeom>
            <a:noFill/>
            <a:ln w="9525">
              <a:noFill/>
            </a:ln>
          </p:spPr>
          <p:txBody>
            <a:bodyPr wrap="none" anchor="t">
              <a:spAutoFit/>
            </a:bodyPr>
            <a:lstStyle/>
            <a:p>
              <a:pPr lvl="0"/>
              <a:r>
                <a:rPr lang="en-US" altLang="x-none" sz="2000" b="1" dirty="0">
                  <a:latin typeface="+mn-ea"/>
                </a:rPr>
                <a:t>100~200</a:t>
              </a:r>
              <a:endParaRPr lang="zh-CN" altLang="en-US" sz="2000" b="1" dirty="0">
                <a:latin typeface="+mn-ea"/>
              </a:endParaRPr>
            </a:p>
          </p:txBody>
        </p:sp>
        <p:sp>
          <p:nvSpPr>
            <p:cNvPr id="25" name="Line 18"/>
            <p:cNvSpPr/>
            <p:nvPr/>
          </p:nvSpPr>
          <p:spPr>
            <a:xfrm>
              <a:off x="7553905" y="4691928"/>
              <a:ext cx="1728787" cy="1587"/>
            </a:xfrm>
            <a:prstGeom prst="line">
              <a:avLst/>
            </a:prstGeom>
            <a:ln w="9525" cap="flat" cmpd="sng">
              <a:solidFill>
                <a:schemeClr val="tx1"/>
              </a:solidFill>
              <a:prstDash val="solid"/>
              <a:round/>
              <a:headEnd type="none" w="med" len="med"/>
              <a:tailEnd type="none" w="med" len="med"/>
            </a:ln>
          </p:spPr>
          <p:txBody>
            <a:bodyPr anchor="t"/>
            <a:lstStyle/>
            <a:p>
              <a:pPr lvl="0"/>
              <a:endParaRPr lang="zh-CN" altLang="en-US" sz="2000">
                <a:latin typeface="+mn-ea"/>
              </a:endParaRPr>
            </a:p>
          </p:txBody>
        </p:sp>
        <p:sp>
          <p:nvSpPr>
            <p:cNvPr id="26" name="Text Box 19"/>
            <p:cNvSpPr txBox="1"/>
            <p:nvPr/>
          </p:nvSpPr>
          <p:spPr>
            <a:xfrm>
              <a:off x="7786664" y="403853"/>
              <a:ext cx="1100137" cy="400110"/>
            </a:xfrm>
            <a:prstGeom prst="rect">
              <a:avLst/>
            </a:prstGeom>
            <a:noFill/>
            <a:ln w="9525">
              <a:noFill/>
            </a:ln>
          </p:spPr>
          <p:txBody>
            <a:bodyPr anchor="t">
              <a:spAutoFit/>
            </a:bodyPr>
            <a:lstStyle/>
            <a:p>
              <a:pPr lvl="0"/>
              <a:r>
                <a:rPr lang="zh-CN" altLang="en-US" sz="2000" b="1" dirty="0">
                  <a:latin typeface="+mn-ea"/>
                </a:rPr>
                <a:t>阶段</a:t>
              </a:r>
              <a:endParaRPr lang="zh-CN" altLang="en-US" sz="2000" b="1" dirty="0">
                <a:latin typeface="+mn-ea"/>
              </a:endParaRPr>
            </a:p>
          </p:txBody>
        </p:sp>
        <p:sp>
          <p:nvSpPr>
            <p:cNvPr id="27" name="Text Box 20"/>
            <p:cNvSpPr txBox="1"/>
            <p:nvPr/>
          </p:nvSpPr>
          <p:spPr>
            <a:xfrm>
              <a:off x="7841242" y="994640"/>
              <a:ext cx="700833" cy="400110"/>
            </a:xfrm>
            <a:prstGeom prst="rect">
              <a:avLst/>
            </a:prstGeom>
            <a:noFill/>
            <a:ln w="9525">
              <a:noFill/>
            </a:ln>
          </p:spPr>
          <p:txBody>
            <a:bodyPr wrap="none" anchor="t">
              <a:spAutoFit/>
            </a:bodyPr>
            <a:lstStyle/>
            <a:p>
              <a:pPr lvl="0"/>
              <a:r>
                <a:rPr lang="zh-CN" altLang="en-US" sz="2000" b="1" dirty="0">
                  <a:latin typeface="+mn-ea"/>
                </a:rPr>
                <a:t>需求</a:t>
              </a:r>
              <a:endParaRPr lang="zh-CN" altLang="en-US" sz="2000" b="1" dirty="0">
                <a:latin typeface="+mn-ea"/>
              </a:endParaRPr>
            </a:p>
          </p:txBody>
        </p:sp>
        <p:sp>
          <p:nvSpPr>
            <p:cNvPr id="28" name="Text Box 21"/>
            <p:cNvSpPr txBox="1"/>
            <p:nvPr/>
          </p:nvSpPr>
          <p:spPr>
            <a:xfrm>
              <a:off x="7841242" y="1570903"/>
              <a:ext cx="700833" cy="400110"/>
            </a:xfrm>
            <a:prstGeom prst="rect">
              <a:avLst/>
            </a:prstGeom>
            <a:noFill/>
            <a:ln w="9525">
              <a:noFill/>
            </a:ln>
          </p:spPr>
          <p:txBody>
            <a:bodyPr wrap="none" anchor="t">
              <a:spAutoFit/>
            </a:bodyPr>
            <a:lstStyle/>
            <a:p>
              <a:pPr lvl="0"/>
              <a:r>
                <a:rPr lang="zh-CN" altLang="en-US" sz="2000" b="1" dirty="0">
                  <a:latin typeface="+mn-ea"/>
                </a:rPr>
                <a:t>设计</a:t>
              </a:r>
              <a:endParaRPr lang="zh-CN" altLang="en-US" sz="2000" b="1" dirty="0">
                <a:latin typeface="+mn-ea"/>
              </a:endParaRPr>
            </a:p>
          </p:txBody>
        </p:sp>
        <p:sp>
          <p:nvSpPr>
            <p:cNvPr id="29" name="Text Box 22"/>
            <p:cNvSpPr txBox="1"/>
            <p:nvPr/>
          </p:nvSpPr>
          <p:spPr>
            <a:xfrm>
              <a:off x="7841242" y="2147165"/>
              <a:ext cx="700833" cy="400110"/>
            </a:xfrm>
            <a:prstGeom prst="rect">
              <a:avLst/>
            </a:prstGeom>
            <a:noFill/>
            <a:ln w="9525">
              <a:noFill/>
            </a:ln>
          </p:spPr>
          <p:txBody>
            <a:bodyPr wrap="none" anchor="t">
              <a:spAutoFit/>
            </a:bodyPr>
            <a:lstStyle/>
            <a:p>
              <a:pPr lvl="0"/>
              <a:r>
                <a:rPr lang="zh-CN" altLang="en-US" sz="2000" b="1" dirty="0">
                  <a:latin typeface="+mn-ea"/>
                </a:rPr>
                <a:t>编码</a:t>
              </a:r>
              <a:endParaRPr lang="zh-CN" altLang="en-US" sz="2000" b="1" dirty="0">
                <a:latin typeface="+mn-ea"/>
              </a:endParaRPr>
            </a:p>
          </p:txBody>
        </p:sp>
        <p:sp>
          <p:nvSpPr>
            <p:cNvPr id="30" name="Text Box 23"/>
            <p:cNvSpPr txBox="1"/>
            <p:nvPr/>
          </p:nvSpPr>
          <p:spPr>
            <a:xfrm>
              <a:off x="7914267" y="2866303"/>
              <a:ext cx="1217000" cy="400110"/>
            </a:xfrm>
            <a:prstGeom prst="rect">
              <a:avLst/>
            </a:prstGeom>
            <a:noFill/>
            <a:ln w="9525">
              <a:noFill/>
            </a:ln>
          </p:spPr>
          <p:txBody>
            <a:bodyPr wrap="none" anchor="t">
              <a:spAutoFit/>
            </a:bodyPr>
            <a:lstStyle/>
            <a:p>
              <a:pPr lvl="0"/>
              <a:r>
                <a:rPr lang="zh-CN" altLang="en-US" sz="2000" b="1" dirty="0">
                  <a:latin typeface="+mn-ea"/>
                </a:rPr>
                <a:t>单元测试</a:t>
              </a:r>
              <a:endParaRPr lang="zh-CN" altLang="en-US" sz="2000" b="1" dirty="0">
                <a:latin typeface="+mn-ea"/>
              </a:endParaRPr>
            </a:p>
          </p:txBody>
        </p:sp>
        <p:sp>
          <p:nvSpPr>
            <p:cNvPr id="31" name="Text Box 24"/>
            <p:cNvSpPr txBox="1"/>
            <p:nvPr/>
          </p:nvSpPr>
          <p:spPr>
            <a:xfrm>
              <a:off x="7914267" y="3612428"/>
              <a:ext cx="1217000" cy="400110"/>
            </a:xfrm>
            <a:prstGeom prst="rect">
              <a:avLst/>
            </a:prstGeom>
            <a:noFill/>
            <a:ln w="9525">
              <a:noFill/>
            </a:ln>
          </p:spPr>
          <p:txBody>
            <a:bodyPr wrap="none" anchor="t">
              <a:spAutoFit/>
            </a:bodyPr>
            <a:lstStyle/>
            <a:p>
              <a:pPr lvl="0"/>
              <a:r>
                <a:rPr lang="zh-CN" altLang="en-US" sz="2000" b="1" dirty="0">
                  <a:latin typeface="+mn-ea"/>
                </a:rPr>
                <a:t>验收测试</a:t>
              </a:r>
              <a:endParaRPr lang="zh-CN" altLang="en-US" sz="2000" b="1" dirty="0">
                <a:latin typeface="+mn-ea"/>
              </a:endParaRPr>
            </a:p>
          </p:txBody>
        </p:sp>
        <p:sp>
          <p:nvSpPr>
            <p:cNvPr id="32" name="Text Box 25"/>
            <p:cNvSpPr txBox="1"/>
            <p:nvPr/>
          </p:nvSpPr>
          <p:spPr>
            <a:xfrm>
              <a:off x="7985705" y="4234728"/>
              <a:ext cx="700833" cy="400110"/>
            </a:xfrm>
            <a:prstGeom prst="rect">
              <a:avLst/>
            </a:prstGeom>
            <a:noFill/>
            <a:ln w="9525">
              <a:noFill/>
            </a:ln>
          </p:spPr>
          <p:txBody>
            <a:bodyPr wrap="none" anchor="t">
              <a:spAutoFit/>
            </a:bodyPr>
            <a:lstStyle/>
            <a:p>
              <a:pPr lvl="0"/>
              <a:r>
                <a:rPr lang="zh-CN" altLang="en-US" sz="2000" b="1" dirty="0">
                  <a:latin typeface="+mn-ea"/>
                </a:rPr>
                <a:t>维护</a:t>
              </a:r>
              <a:endParaRPr lang="zh-CN" altLang="en-US" sz="2000" b="1" dirty="0">
                <a:latin typeface="+mn-ea"/>
              </a:endParaRPr>
            </a:p>
          </p:txBody>
        </p:sp>
      </p:grpSp>
      <p:grpSp>
        <p:nvGrpSpPr>
          <p:cNvPr id="33" name="组合 32"/>
          <p:cNvGrpSpPr/>
          <p:nvPr/>
        </p:nvGrpSpPr>
        <p:grpSpPr>
          <a:xfrm>
            <a:off x="6021830" y="2878318"/>
            <a:ext cx="558949" cy="562783"/>
            <a:chOff x="2060265" y="2530484"/>
            <a:chExt cx="1875521" cy="1576834"/>
          </a:xfrm>
        </p:grpSpPr>
        <p:sp>
          <p:nvSpPr>
            <p:cNvPr id="34" name="矩形 33"/>
            <p:cNvSpPr/>
            <p:nvPr/>
          </p:nvSpPr>
          <p:spPr>
            <a:xfrm rot="1800000">
              <a:off x="2560960" y="2857450"/>
              <a:ext cx="1374826" cy="1249868"/>
            </a:xfrm>
            <a:prstGeom prst="rect">
              <a:avLst/>
            </a:prstGeom>
            <a:gradFill>
              <a:gsLst>
                <a:gs pos="0">
                  <a:schemeClr val="bg1">
                    <a:lumMod val="50000"/>
                  </a:schemeClr>
                </a:gs>
                <a:gs pos="82000">
                  <a:srgbClr val="F8F8F8">
                    <a:alpha val="0"/>
                  </a:srgb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mn-ea"/>
                <a:cs typeface="+mn-cs"/>
              </a:endParaRPr>
            </a:p>
          </p:txBody>
        </p:sp>
        <p:sp>
          <p:nvSpPr>
            <p:cNvPr id="35" name="椭圆 34"/>
            <p:cNvSpPr/>
            <p:nvPr/>
          </p:nvSpPr>
          <p:spPr>
            <a:xfrm>
              <a:off x="2060265" y="2530484"/>
              <a:ext cx="1531378" cy="125888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1" u="none" strike="noStrike" kern="1200" cap="none" spc="0" normalizeH="0" baseline="0" noProof="0" dirty="0">
                <a:ln>
                  <a:noFill/>
                </a:ln>
                <a:solidFill>
                  <a:prstClr val="white"/>
                </a:solidFill>
                <a:effectLst/>
                <a:uLnTx/>
                <a:uFillTx/>
                <a:latin typeface="+mn-ea"/>
              </a:endParaRPr>
            </a:p>
          </p:txBody>
        </p:sp>
      </p:grpSp>
      <p:sp>
        <p:nvSpPr>
          <p:cNvPr id="36" name="椭圆 33"/>
          <p:cNvSpPr/>
          <p:nvPr/>
        </p:nvSpPr>
        <p:spPr>
          <a:xfrm>
            <a:off x="6105706" y="2973968"/>
            <a:ext cx="254662" cy="268512"/>
          </a:xfrm>
          <a:custGeom>
            <a:avLst/>
            <a:gdLst>
              <a:gd name="T0" fmla="*/ 5973 w 6827"/>
              <a:gd name="T1" fmla="*/ 0 h 6827"/>
              <a:gd name="T2" fmla="*/ 1993 w 6827"/>
              <a:gd name="T3" fmla="*/ 0 h 6827"/>
              <a:gd name="T4" fmla="*/ 1138 w 6827"/>
              <a:gd name="T5" fmla="*/ 854 h 6827"/>
              <a:gd name="T6" fmla="*/ 1138 w 6827"/>
              <a:gd name="T7" fmla="*/ 4836 h 6827"/>
              <a:gd name="T8" fmla="*/ 284 w 6827"/>
              <a:gd name="T9" fmla="*/ 4836 h 6827"/>
              <a:gd name="T10" fmla="*/ 83 w 6827"/>
              <a:gd name="T11" fmla="*/ 4919 h 6827"/>
              <a:gd name="T12" fmla="*/ 0 w 6827"/>
              <a:gd name="T13" fmla="*/ 5120 h 6827"/>
              <a:gd name="T14" fmla="*/ 0 w 6827"/>
              <a:gd name="T15" fmla="*/ 6003 h 6827"/>
              <a:gd name="T16" fmla="*/ 824 w 6827"/>
              <a:gd name="T17" fmla="*/ 6827 h 6827"/>
              <a:gd name="T18" fmla="*/ 4836 w 6827"/>
              <a:gd name="T19" fmla="*/ 6827 h 6827"/>
              <a:gd name="T20" fmla="*/ 4924 w 6827"/>
              <a:gd name="T21" fmla="*/ 6827 h 6827"/>
              <a:gd name="T22" fmla="*/ 5047 w 6827"/>
              <a:gd name="T23" fmla="*/ 6797 h 6827"/>
              <a:gd name="T24" fmla="*/ 5689 w 6827"/>
              <a:gd name="T25" fmla="*/ 5973 h 6827"/>
              <a:gd name="T26" fmla="*/ 5689 w 6827"/>
              <a:gd name="T27" fmla="*/ 2276 h 6827"/>
              <a:gd name="T28" fmla="*/ 6542 w 6827"/>
              <a:gd name="T29" fmla="*/ 2276 h 6827"/>
              <a:gd name="T30" fmla="*/ 6827 w 6827"/>
              <a:gd name="T31" fmla="*/ 1991 h 6827"/>
              <a:gd name="T32" fmla="*/ 6827 w 6827"/>
              <a:gd name="T33" fmla="*/ 853 h 6827"/>
              <a:gd name="T34" fmla="*/ 5973 w 6827"/>
              <a:gd name="T35" fmla="*/ 0 h 6827"/>
              <a:gd name="T36" fmla="*/ 824 w 6827"/>
              <a:gd name="T37" fmla="*/ 6258 h 6827"/>
              <a:gd name="T38" fmla="*/ 824 w 6827"/>
              <a:gd name="T39" fmla="*/ 6258 h 6827"/>
              <a:gd name="T40" fmla="*/ 569 w 6827"/>
              <a:gd name="T41" fmla="*/ 6003 h 6827"/>
              <a:gd name="T42" fmla="*/ 569 w 6827"/>
              <a:gd name="T43" fmla="*/ 5404 h 6827"/>
              <a:gd name="T44" fmla="*/ 3982 w 6827"/>
              <a:gd name="T45" fmla="*/ 5405 h 6827"/>
              <a:gd name="T46" fmla="*/ 3982 w 6827"/>
              <a:gd name="T47" fmla="*/ 5973 h 6827"/>
              <a:gd name="T48" fmla="*/ 3998 w 6827"/>
              <a:gd name="T49" fmla="*/ 6133 h 6827"/>
              <a:gd name="T50" fmla="*/ 4011 w 6827"/>
              <a:gd name="T51" fmla="*/ 6182 h 6827"/>
              <a:gd name="T52" fmla="*/ 4031 w 6827"/>
              <a:gd name="T53" fmla="*/ 6258 h 6827"/>
              <a:gd name="T54" fmla="*/ 824 w 6827"/>
              <a:gd name="T55" fmla="*/ 6258 h 6827"/>
              <a:gd name="T56" fmla="*/ 4724 w 6827"/>
              <a:gd name="T57" fmla="*/ 2245 h 6827"/>
              <a:gd name="T58" fmla="*/ 3650 w 6827"/>
              <a:gd name="T59" fmla="*/ 3856 h 6827"/>
              <a:gd name="T60" fmla="*/ 3442 w 6827"/>
              <a:gd name="T61" fmla="*/ 3981 h 6827"/>
              <a:gd name="T62" fmla="*/ 3413 w 6827"/>
              <a:gd name="T63" fmla="*/ 3982 h 6827"/>
              <a:gd name="T64" fmla="*/ 3212 w 6827"/>
              <a:gd name="T65" fmla="*/ 3899 h 6827"/>
              <a:gd name="T66" fmla="*/ 2496 w 6827"/>
              <a:gd name="T67" fmla="*/ 3183 h 6827"/>
              <a:gd name="T68" fmla="*/ 2496 w 6827"/>
              <a:gd name="T69" fmla="*/ 2781 h 6827"/>
              <a:gd name="T70" fmla="*/ 2898 w 6827"/>
              <a:gd name="T71" fmla="*/ 2781 h 6827"/>
              <a:gd name="T72" fmla="*/ 3369 w 6827"/>
              <a:gd name="T73" fmla="*/ 3251 h 6827"/>
              <a:gd name="T74" fmla="*/ 4250 w 6827"/>
              <a:gd name="T75" fmla="*/ 1929 h 6827"/>
              <a:gd name="T76" fmla="*/ 4645 w 6827"/>
              <a:gd name="T77" fmla="*/ 1850 h 6827"/>
              <a:gd name="T78" fmla="*/ 4724 w 6827"/>
              <a:gd name="T79" fmla="*/ 2245 h 6827"/>
              <a:gd name="T80" fmla="*/ 6258 w 6827"/>
              <a:gd name="T81" fmla="*/ 1707 h 6827"/>
              <a:gd name="T82" fmla="*/ 5689 w 6827"/>
              <a:gd name="T83" fmla="*/ 1707 h 6827"/>
              <a:gd name="T84" fmla="*/ 5689 w 6827"/>
              <a:gd name="T85" fmla="*/ 853 h 6827"/>
              <a:gd name="T86" fmla="*/ 5973 w 6827"/>
              <a:gd name="T87" fmla="*/ 569 h 6827"/>
              <a:gd name="T88" fmla="*/ 6258 w 6827"/>
              <a:gd name="T89" fmla="*/ 853 h 6827"/>
              <a:gd name="T90" fmla="*/ 6258 w 6827"/>
              <a:gd name="T91" fmla="*/ 1707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27" h="6827">
                <a:moveTo>
                  <a:pt x="5973" y="0"/>
                </a:moveTo>
                <a:lnTo>
                  <a:pt x="1993" y="0"/>
                </a:lnTo>
                <a:cubicBezTo>
                  <a:pt x="1521" y="0"/>
                  <a:pt x="1138" y="383"/>
                  <a:pt x="1138" y="854"/>
                </a:cubicBezTo>
                <a:lnTo>
                  <a:pt x="1138" y="4836"/>
                </a:lnTo>
                <a:lnTo>
                  <a:pt x="284" y="4836"/>
                </a:lnTo>
                <a:cubicBezTo>
                  <a:pt x="209" y="4836"/>
                  <a:pt x="137" y="4865"/>
                  <a:pt x="83" y="4919"/>
                </a:cubicBezTo>
                <a:cubicBezTo>
                  <a:pt x="30" y="4972"/>
                  <a:pt x="0" y="5045"/>
                  <a:pt x="0" y="5120"/>
                </a:cubicBezTo>
                <a:lnTo>
                  <a:pt x="0" y="6003"/>
                </a:lnTo>
                <a:cubicBezTo>
                  <a:pt x="0" y="6457"/>
                  <a:pt x="370" y="6827"/>
                  <a:pt x="824" y="6827"/>
                </a:cubicBezTo>
                <a:lnTo>
                  <a:pt x="4836" y="6827"/>
                </a:lnTo>
                <a:lnTo>
                  <a:pt x="4924" y="6827"/>
                </a:lnTo>
                <a:cubicBezTo>
                  <a:pt x="4968" y="6827"/>
                  <a:pt x="5009" y="6815"/>
                  <a:pt x="5047" y="6797"/>
                </a:cubicBezTo>
                <a:cubicBezTo>
                  <a:pt x="5415" y="6702"/>
                  <a:pt x="5689" y="6370"/>
                  <a:pt x="5689" y="5973"/>
                </a:cubicBezTo>
                <a:lnTo>
                  <a:pt x="5689" y="2276"/>
                </a:lnTo>
                <a:lnTo>
                  <a:pt x="6542" y="2276"/>
                </a:lnTo>
                <a:cubicBezTo>
                  <a:pt x="6700" y="2276"/>
                  <a:pt x="6827" y="2148"/>
                  <a:pt x="6827" y="1991"/>
                </a:cubicBezTo>
                <a:lnTo>
                  <a:pt x="6827" y="853"/>
                </a:lnTo>
                <a:cubicBezTo>
                  <a:pt x="6827" y="383"/>
                  <a:pt x="6444" y="0"/>
                  <a:pt x="5973" y="0"/>
                </a:cubicBezTo>
                <a:close/>
                <a:moveTo>
                  <a:pt x="824" y="6258"/>
                </a:moveTo>
                <a:lnTo>
                  <a:pt x="824" y="6258"/>
                </a:lnTo>
                <a:cubicBezTo>
                  <a:pt x="683" y="6258"/>
                  <a:pt x="569" y="6143"/>
                  <a:pt x="569" y="6003"/>
                </a:cubicBezTo>
                <a:lnTo>
                  <a:pt x="569" y="5404"/>
                </a:lnTo>
                <a:lnTo>
                  <a:pt x="3982" y="5405"/>
                </a:lnTo>
                <a:lnTo>
                  <a:pt x="3982" y="5973"/>
                </a:lnTo>
                <a:cubicBezTo>
                  <a:pt x="3982" y="6028"/>
                  <a:pt x="3988" y="6082"/>
                  <a:pt x="3998" y="6133"/>
                </a:cubicBezTo>
                <a:cubicBezTo>
                  <a:pt x="4002" y="6150"/>
                  <a:pt x="4007" y="6166"/>
                  <a:pt x="4011" y="6182"/>
                </a:cubicBezTo>
                <a:cubicBezTo>
                  <a:pt x="4017" y="6207"/>
                  <a:pt x="4022" y="6233"/>
                  <a:pt x="4031" y="6258"/>
                </a:cubicBezTo>
                <a:lnTo>
                  <a:pt x="824" y="6258"/>
                </a:lnTo>
                <a:close/>
                <a:moveTo>
                  <a:pt x="4724" y="2245"/>
                </a:moveTo>
                <a:lnTo>
                  <a:pt x="3650" y="3856"/>
                </a:lnTo>
                <a:cubicBezTo>
                  <a:pt x="3603" y="3926"/>
                  <a:pt x="3526" y="3973"/>
                  <a:pt x="3442" y="3981"/>
                </a:cubicBezTo>
                <a:cubicBezTo>
                  <a:pt x="3432" y="3982"/>
                  <a:pt x="3423" y="3982"/>
                  <a:pt x="3413" y="3982"/>
                </a:cubicBezTo>
                <a:cubicBezTo>
                  <a:pt x="3338" y="3982"/>
                  <a:pt x="3266" y="3953"/>
                  <a:pt x="3212" y="3899"/>
                </a:cubicBezTo>
                <a:lnTo>
                  <a:pt x="2496" y="3183"/>
                </a:lnTo>
                <a:cubicBezTo>
                  <a:pt x="2385" y="3072"/>
                  <a:pt x="2385" y="2892"/>
                  <a:pt x="2496" y="2781"/>
                </a:cubicBezTo>
                <a:cubicBezTo>
                  <a:pt x="2607" y="2670"/>
                  <a:pt x="2787" y="2670"/>
                  <a:pt x="2898" y="2781"/>
                </a:cubicBezTo>
                <a:lnTo>
                  <a:pt x="3369" y="3251"/>
                </a:lnTo>
                <a:lnTo>
                  <a:pt x="4250" y="1929"/>
                </a:lnTo>
                <a:cubicBezTo>
                  <a:pt x="4337" y="1798"/>
                  <a:pt x="4514" y="1762"/>
                  <a:pt x="4645" y="1850"/>
                </a:cubicBezTo>
                <a:cubicBezTo>
                  <a:pt x="4776" y="1937"/>
                  <a:pt x="4811" y="2114"/>
                  <a:pt x="4724" y="2245"/>
                </a:cubicBezTo>
                <a:close/>
                <a:moveTo>
                  <a:pt x="6258" y="1707"/>
                </a:moveTo>
                <a:lnTo>
                  <a:pt x="5689" y="1707"/>
                </a:lnTo>
                <a:lnTo>
                  <a:pt x="5689" y="853"/>
                </a:lnTo>
                <a:cubicBezTo>
                  <a:pt x="5689" y="697"/>
                  <a:pt x="5816" y="569"/>
                  <a:pt x="5973" y="569"/>
                </a:cubicBezTo>
                <a:cubicBezTo>
                  <a:pt x="6130" y="569"/>
                  <a:pt x="6258" y="697"/>
                  <a:pt x="6258" y="853"/>
                </a:cubicBezTo>
                <a:lnTo>
                  <a:pt x="6258" y="17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latin typeface="+mn-ea"/>
            </a:endParaRPr>
          </a:p>
        </p:txBody>
      </p:sp>
      <p:sp>
        <p:nvSpPr>
          <p:cNvPr id="37" name="矩形 36"/>
          <p:cNvSpPr/>
          <p:nvPr/>
        </p:nvSpPr>
        <p:spPr>
          <a:xfrm>
            <a:off x="6478088" y="2837736"/>
            <a:ext cx="5367444" cy="499624"/>
          </a:xfrm>
          <a:prstGeom prst="rect">
            <a:avLst/>
          </a:prstGeom>
        </p:spPr>
        <p:txBody>
          <a:bodyPr wrap="square">
            <a:spAutoFit/>
            <a:scene3d>
              <a:camera prst="orthographicFront"/>
              <a:lightRig rig="threePt" dir="t"/>
            </a:scene3d>
            <a:sp3d contourW="12700"/>
          </a:bodyPr>
          <a:lstStyle/>
          <a:p>
            <a:pP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设计阶段的错误修复成本是需求成本的</a:t>
            </a:r>
            <a:r>
              <a:rPr lang="en-US" altLang="x-none" sz="2000" dirty="0">
                <a:latin typeface="微软雅黑" panose="020B0503020204020204" pitchFamily="34" charset="-122"/>
                <a:ea typeface="微软雅黑" panose="020B0503020204020204" pitchFamily="34" charset="-122"/>
                <a:cs typeface="微软雅黑" panose="020B0503020204020204" pitchFamily="34" charset="-122"/>
              </a:rPr>
              <a:t>5-10</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倍</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矩形 37"/>
          <p:cNvSpPr/>
          <p:nvPr/>
        </p:nvSpPr>
        <p:spPr>
          <a:xfrm>
            <a:off x="6478352" y="3748018"/>
            <a:ext cx="5542266" cy="499624"/>
          </a:xfrm>
          <a:prstGeom prst="rect">
            <a:avLst/>
          </a:prstGeom>
        </p:spPr>
        <p:txBody>
          <a:bodyPr wrap="square">
            <a:spAutoFit/>
            <a:scene3d>
              <a:camera prst="orthographicFront"/>
              <a:lightRig rig="threePt" dir="t"/>
            </a:scene3d>
            <a:sp3d contourW="12700"/>
          </a:bodyPr>
          <a:lstStyle/>
          <a:p>
            <a:pPr lvl="0">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维护阶段发现和修复一个错误的成本超过</a:t>
            </a:r>
            <a:r>
              <a:rPr lang="en-US" altLang="x-none" sz="2000" dirty="0">
                <a:latin typeface="微软雅黑" panose="020B0503020204020204" pitchFamily="34" charset="-122"/>
                <a:ea typeface="微软雅黑" panose="020B0503020204020204" pitchFamily="34" charset="-122"/>
                <a:cs typeface="微软雅黑" panose="020B0503020204020204" pitchFamily="34" charset="-122"/>
              </a:rPr>
              <a:t>200</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倍</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9" name="组合 38"/>
          <p:cNvGrpSpPr/>
          <p:nvPr/>
        </p:nvGrpSpPr>
        <p:grpSpPr>
          <a:xfrm>
            <a:off x="6014925" y="3783247"/>
            <a:ext cx="558949" cy="562783"/>
            <a:chOff x="2060265" y="2530484"/>
            <a:chExt cx="1875521" cy="1576834"/>
          </a:xfrm>
        </p:grpSpPr>
        <p:sp>
          <p:nvSpPr>
            <p:cNvPr id="40" name="矩形 39"/>
            <p:cNvSpPr/>
            <p:nvPr/>
          </p:nvSpPr>
          <p:spPr>
            <a:xfrm rot="1800000">
              <a:off x="2560960" y="2857450"/>
              <a:ext cx="1374826" cy="1249868"/>
            </a:xfrm>
            <a:prstGeom prst="rect">
              <a:avLst/>
            </a:prstGeom>
            <a:gradFill>
              <a:gsLst>
                <a:gs pos="0">
                  <a:schemeClr val="bg1">
                    <a:lumMod val="50000"/>
                  </a:schemeClr>
                </a:gs>
                <a:gs pos="82000">
                  <a:srgbClr val="F8F8F8">
                    <a:alpha val="0"/>
                  </a:srgb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mn-ea"/>
                <a:cs typeface="+mn-cs"/>
              </a:endParaRPr>
            </a:p>
          </p:txBody>
        </p:sp>
        <p:sp>
          <p:nvSpPr>
            <p:cNvPr id="41" name="椭圆 40"/>
            <p:cNvSpPr/>
            <p:nvPr/>
          </p:nvSpPr>
          <p:spPr>
            <a:xfrm>
              <a:off x="2060265" y="2530484"/>
              <a:ext cx="1531378" cy="125888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1" u="none" strike="noStrike" kern="1200" cap="none" spc="0" normalizeH="0" baseline="0" noProof="0" dirty="0">
                <a:ln>
                  <a:noFill/>
                </a:ln>
                <a:solidFill>
                  <a:prstClr val="white"/>
                </a:solidFill>
                <a:effectLst/>
                <a:uLnTx/>
                <a:uFillTx/>
                <a:latin typeface="+mn-ea"/>
              </a:endParaRPr>
            </a:p>
          </p:txBody>
        </p:sp>
      </p:grpSp>
      <p:sp>
        <p:nvSpPr>
          <p:cNvPr id="42" name="椭圆 34"/>
          <p:cNvSpPr/>
          <p:nvPr/>
        </p:nvSpPr>
        <p:spPr>
          <a:xfrm>
            <a:off x="6142853" y="3881698"/>
            <a:ext cx="162352" cy="285740"/>
          </a:xfrm>
          <a:custGeom>
            <a:avLst/>
            <a:gdLst>
              <a:gd name="connsiteX0" fmla="*/ 113166 w 440681"/>
              <a:gd name="connsiteY0" fmla="*/ 412808 h 607631"/>
              <a:gd name="connsiteX1" fmla="*/ 245589 w 440681"/>
              <a:gd name="connsiteY1" fmla="*/ 412808 h 607631"/>
              <a:gd name="connsiteX2" fmla="*/ 256082 w 440681"/>
              <a:gd name="connsiteY2" fmla="*/ 423287 h 607631"/>
              <a:gd name="connsiteX3" fmla="*/ 245589 w 440681"/>
              <a:gd name="connsiteY3" fmla="*/ 433766 h 607631"/>
              <a:gd name="connsiteX4" fmla="*/ 113166 w 440681"/>
              <a:gd name="connsiteY4" fmla="*/ 433766 h 607631"/>
              <a:gd name="connsiteX5" fmla="*/ 102673 w 440681"/>
              <a:gd name="connsiteY5" fmla="*/ 423287 h 607631"/>
              <a:gd name="connsiteX6" fmla="*/ 113166 w 440681"/>
              <a:gd name="connsiteY6" fmla="*/ 412808 h 607631"/>
              <a:gd name="connsiteX7" fmla="*/ 112953 w 440681"/>
              <a:gd name="connsiteY7" fmla="*/ 347535 h 607631"/>
              <a:gd name="connsiteX8" fmla="*/ 327305 w 440681"/>
              <a:gd name="connsiteY8" fmla="*/ 347535 h 607631"/>
              <a:gd name="connsiteX9" fmla="*/ 337797 w 440681"/>
              <a:gd name="connsiteY9" fmla="*/ 358014 h 607631"/>
              <a:gd name="connsiteX10" fmla="*/ 327305 w 440681"/>
              <a:gd name="connsiteY10" fmla="*/ 368493 h 607631"/>
              <a:gd name="connsiteX11" fmla="*/ 112953 w 440681"/>
              <a:gd name="connsiteY11" fmla="*/ 368493 h 607631"/>
              <a:gd name="connsiteX12" fmla="*/ 102461 w 440681"/>
              <a:gd name="connsiteY12" fmla="*/ 358014 h 607631"/>
              <a:gd name="connsiteX13" fmla="*/ 112953 w 440681"/>
              <a:gd name="connsiteY13" fmla="*/ 347535 h 607631"/>
              <a:gd name="connsiteX14" fmla="*/ 112953 w 440681"/>
              <a:gd name="connsiteY14" fmla="*/ 282332 h 607631"/>
              <a:gd name="connsiteX15" fmla="*/ 327305 w 440681"/>
              <a:gd name="connsiteY15" fmla="*/ 282332 h 607631"/>
              <a:gd name="connsiteX16" fmla="*/ 337797 w 440681"/>
              <a:gd name="connsiteY16" fmla="*/ 292811 h 607631"/>
              <a:gd name="connsiteX17" fmla="*/ 327305 w 440681"/>
              <a:gd name="connsiteY17" fmla="*/ 303290 h 607631"/>
              <a:gd name="connsiteX18" fmla="*/ 112953 w 440681"/>
              <a:gd name="connsiteY18" fmla="*/ 303290 h 607631"/>
              <a:gd name="connsiteX19" fmla="*/ 102461 w 440681"/>
              <a:gd name="connsiteY19" fmla="*/ 292811 h 607631"/>
              <a:gd name="connsiteX20" fmla="*/ 112953 w 440681"/>
              <a:gd name="connsiteY20" fmla="*/ 282332 h 607631"/>
              <a:gd name="connsiteX21" fmla="*/ 112953 w 440681"/>
              <a:gd name="connsiteY21" fmla="*/ 217200 h 607631"/>
              <a:gd name="connsiteX22" fmla="*/ 327305 w 440681"/>
              <a:gd name="connsiteY22" fmla="*/ 217200 h 607631"/>
              <a:gd name="connsiteX23" fmla="*/ 337797 w 440681"/>
              <a:gd name="connsiteY23" fmla="*/ 227679 h 607631"/>
              <a:gd name="connsiteX24" fmla="*/ 327305 w 440681"/>
              <a:gd name="connsiteY24" fmla="*/ 238158 h 607631"/>
              <a:gd name="connsiteX25" fmla="*/ 112953 w 440681"/>
              <a:gd name="connsiteY25" fmla="*/ 238158 h 607631"/>
              <a:gd name="connsiteX26" fmla="*/ 102461 w 440681"/>
              <a:gd name="connsiteY26" fmla="*/ 227679 h 607631"/>
              <a:gd name="connsiteX27" fmla="*/ 112953 w 440681"/>
              <a:gd name="connsiteY27" fmla="*/ 217200 h 607631"/>
              <a:gd name="connsiteX28" fmla="*/ 112953 w 440681"/>
              <a:gd name="connsiteY28" fmla="*/ 151998 h 607631"/>
              <a:gd name="connsiteX29" fmla="*/ 327305 w 440681"/>
              <a:gd name="connsiteY29" fmla="*/ 151998 h 607631"/>
              <a:gd name="connsiteX30" fmla="*/ 337797 w 440681"/>
              <a:gd name="connsiteY30" fmla="*/ 162477 h 607631"/>
              <a:gd name="connsiteX31" fmla="*/ 327305 w 440681"/>
              <a:gd name="connsiteY31" fmla="*/ 172956 h 607631"/>
              <a:gd name="connsiteX32" fmla="*/ 112953 w 440681"/>
              <a:gd name="connsiteY32" fmla="*/ 172956 h 607631"/>
              <a:gd name="connsiteX33" fmla="*/ 102461 w 440681"/>
              <a:gd name="connsiteY33" fmla="*/ 162477 h 607631"/>
              <a:gd name="connsiteX34" fmla="*/ 112953 w 440681"/>
              <a:gd name="connsiteY34" fmla="*/ 151998 h 607631"/>
              <a:gd name="connsiteX35" fmla="*/ 112953 w 440681"/>
              <a:gd name="connsiteY35" fmla="*/ 86725 h 607631"/>
              <a:gd name="connsiteX36" fmla="*/ 327305 w 440681"/>
              <a:gd name="connsiteY36" fmla="*/ 86725 h 607631"/>
              <a:gd name="connsiteX37" fmla="*/ 337797 w 440681"/>
              <a:gd name="connsiteY37" fmla="*/ 97204 h 607631"/>
              <a:gd name="connsiteX38" fmla="*/ 327305 w 440681"/>
              <a:gd name="connsiteY38" fmla="*/ 107683 h 607631"/>
              <a:gd name="connsiteX39" fmla="*/ 112953 w 440681"/>
              <a:gd name="connsiteY39" fmla="*/ 107683 h 607631"/>
              <a:gd name="connsiteX40" fmla="*/ 102461 w 440681"/>
              <a:gd name="connsiteY40" fmla="*/ 97204 h 607631"/>
              <a:gd name="connsiteX41" fmla="*/ 112953 w 440681"/>
              <a:gd name="connsiteY41" fmla="*/ 86725 h 607631"/>
              <a:gd name="connsiteX42" fmla="*/ 20880 w 440681"/>
              <a:gd name="connsiteY42" fmla="*/ 20640 h 607631"/>
              <a:gd name="connsiteX43" fmla="*/ 20880 w 440681"/>
              <a:gd name="connsiteY43" fmla="*/ 524180 h 607631"/>
              <a:gd name="connsiteX44" fmla="*/ 80057 w 440681"/>
              <a:gd name="connsiteY44" fmla="*/ 582434 h 607631"/>
              <a:gd name="connsiteX45" fmla="*/ 143431 w 440681"/>
              <a:gd name="connsiteY45" fmla="*/ 521037 h 607631"/>
              <a:gd name="connsiteX46" fmla="*/ 158121 w 440681"/>
              <a:gd name="connsiteY46" fmla="*/ 521037 h 607631"/>
              <a:gd name="connsiteX47" fmla="*/ 220236 w 440681"/>
              <a:gd name="connsiteY47" fmla="*/ 582434 h 607631"/>
              <a:gd name="connsiteX48" fmla="*/ 282456 w 440681"/>
              <a:gd name="connsiteY48" fmla="*/ 521246 h 607631"/>
              <a:gd name="connsiteX49" fmla="*/ 289695 w 440681"/>
              <a:gd name="connsiteY49" fmla="*/ 518103 h 607631"/>
              <a:gd name="connsiteX50" fmla="*/ 297040 w 440681"/>
              <a:gd name="connsiteY50" fmla="*/ 521037 h 607631"/>
              <a:gd name="connsiteX51" fmla="*/ 360414 w 440681"/>
              <a:gd name="connsiteY51" fmla="*/ 582434 h 607631"/>
              <a:gd name="connsiteX52" fmla="*/ 419591 w 440681"/>
              <a:gd name="connsiteY52" fmla="*/ 524180 h 607631"/>
              <a:gd name="connsiteX53" fmla="*/ 419591 w 440681"/>
              <a:gd name="connsiteY53" fmla="*/ 20640 h 607631"/>
              <a:gd name="connsiteX54" fmla="*/ 10492 w 440681"/>
              <a:gd name="connsiteY54" fmla="*/ 0 h 607631"/>
              <a:gd name="connsiteX55" fmla="*/ 430189 w 440681"/>
              <a:gd name="connsiteY55" fmla="*/ 0 h 607631"/>
              <a:gd name="connsiteX56" fmla="*/ 440681 w 440681"/>
              <a:gd name="connsiteY56" fmla="*/ 10477 h 607631"/>
              <a:gd name="connsiteX57" fmla="*/ 440681 w 440681"/>
              <a:gd name="connsiteY57" fmla="*/ 528790 h 607631"/>
              <a:gd name="connsiteX58" fmla="*/ 437533 w 440681"/>
              <a:gd name="connsiteY58" fmla="*/ 536124 h 607631"/>
              <a:gd name="connsiteX59" fmla="*/ 368074 w 440681"/>
              <a:gd name="connsiteY59" fmla="*/ 604646 h 607631"/>
              <a:gd name="connsiteX60" fmla="*/ 360519 w 440681"/>
              <a:gd name="connsiteY60" fmla="*/ 607579 h 607631"/>
              <a:gd name="connsiteX61" fmla="*/ 353174 w 440681"/>
              <a:gd name="connsiteY61" fmla="*/ 604646 h 607631"/>
              <a:gd name="connsiteX62" fmla="*/ 289800 w 440681"/>
              <a:gd name="connsiteY62" fmla="*/ 543249 h 607631"/>
              <a:gd name="connsiteX63" fmla="*/ 227580 w 440681"/>
              <a:gd name="connsiteY63" fmla="*/ 604646 h 607631"/>
              <a:gd name="connsiteX64" fmla="*/ 212891 w 440681"/>
              <a:gd name="connsiteY64" fmla="*/ 604646 h 607631"/>
              <a:gd name="connsiteX65" fmla="*/ 150671 w 440681"/>
              <a:gd name="connsiteY65" fmla="*/ 543249 h 607631"/>
              <a:gd name="connsiteX66" fmla="*/ 87297 w 440681"/>
              <a:gd name="connsiteY66" fmla="*/ 604646 h 607631"/>
              <a:gd name="connsiteX67" fmla="*/ 72607 w 440681"/>
              <a:gd name="connsiteY67" fmla="*/ 604646 h 607631"/>
              <a:gd name="connsiteX68" fmla="*/ 3043 w 440681"/>
              <a:gd name="connsiteY68" fmla="*/ 536124 h 607631"/>
              <a:gd name="connsiteX69" fmla="*/ 0 w 440681"/>
              <a:gd name="connsiteY69" fmla="*/ 528790 h 607631"/>
              <a:gd name="connsiteX70" fmla="*/ 0 w 440681"/>
              <a:gd name="connsiteY70" fmla="*/ 10477 h 607631"/>
              <a:gd name="connsiteX71" fmla="*/ 10492 w 440681"/>
              <a:gd name="connsiteY71" fmla="*/ 0 h 60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40681" h="607631">
                <a:moveTo>
                  <a:pt x="113166" y="412808"/>
                </a:moveTo>
                <a:lnTo>
                  <a:pt x="245589" y="412808"/>
                </a:lnTo>
                <a:cubicBezTo>
                  <a:pt x="251360" y="412808"/>
                  <a:pt x="256082" y="417524"/>
                  <a:pt x="256082" y="423287"/>
                </a:cubicBezTo>
                <a:cubicBezTo>
                  <a:pt x="256082" y="429050"/>
                  <a:pt x="251360" y="433766"/>
                  <a:pt x="245589" y="433766"/>
                </a:cubicBezTo>
                <a:lnTo>
                  <a:pt x="113166" y="433766"/>
                </a:lnTo>
                <a:cubicBezTo>
                  <a:pt x="107395" y="433766"/>
                  <a:pt x="102673" y="429050"/>
                  <a:pt x="102673" y="423287"/>
                </a:cubicBezTo>
                <a:cubicBezTo>
                  <a:pt x="102673" y="417524"/>
                  <a:pt x="107395" y="412808"/>
                  <a:pt x="113166" y="412808"/>
                </a:cubicBezTo>
                <a:close/>
                <a:moveTo>
                  <a:pt x="112953" y="347535"/>
                </a:moveTo>
                <a:lnTo>
                  <a:pt x="327305" y="347535"/>
                </a:lnTo>
                <a:cubicBezTo>
                  <a:pt x="332971" y="347535"/>
                  <a:pt x="337797" y="352355"/>
                  <a:pt x="337797" y="358014"/>
                </a:cubicBezTo>
                <a:cubicBezTo>
                  <a:pt x="337797" y="363777"/>
                  <a:pt x="332971" y="368493"/>
                  <a:pt x="327305" y="368493"/>
                </a:cubicBezTo>
                <a:lnTo>
                  <a:pt x="112953" y="368493"/>
                </a:lnTo>
                <a:cubicBezTo>
                  <a:pt x="107287" y="368493"/>
                  <a:pt x="102461" y="363777"/>
                  <a:pt x="102461" y="358014"/>
                </a:cubicBezTo>
                <a:cubicBezTo>
                  <a:pt x="102461" y="352355"/>
                  <a:pt x="107182" y="347535"/>
                  <a:pt x="112953" y="347535"/>
                </a:cubicBezTo>
                <a:close/>
                <a:moveTo>
                  <a:pt x="112953" y="282332"/>
                </a:moveTo>
                <a:lnTo>
                  <a:pt x="327305" y="282332"/>
                </a:lnTo>
                <a:cubicBezTo>
                  <a:pt x="332971" y="282332"/>
                  <a:pt x="337797" y="287048"/>
                  <a:pt x="337797" y="292811"/>
                </a:cubicBezTo>
                <a:cubicBezTo>
                  <a:pt x="337797" y="298679"/>
                  <a:pt x="332971" y="303290"/>
                  <a:pt x="327305" y="303290"/>
                </a:cubicBezTo>
                <a:lnTo>
                  <a:pt x="112953" y="303290"/>
                </a:lnTo>
                <a:cubicBezTo>
                  <a:pt x="107287" y="303290"/>
                  <a:pt x="102461" y="298470"/>
                  <a:pt x="102461" y="292811"/>
                </a:cubicBezTo>
                <a:cubicBezTo>
                  <a:pt x="102461" y="287048"/>
                  <a:pt x="107182" y="282332"/>
                  <a:pt x="112953" y="282332"/>
                </a:cubicBezTo>
                <a:close/>
                <a:moveTo>
                  <a:pt x="112953" y="217200"/>
                </a:moveTo>
                <a:lnTo>
                  <a:pt x="327305" y="217200"/>
                </a:lnTo>
                <a:cubicBezTo>
                  <a:pt x="332971" y="217200"/>
                  <a:pt x="337797" y="222020"/>
                  <a:pt x="337797" y="227679"/>
                </a:cubicBezTo>
                <a:cubicBezTo>
                  <a:pt x="337797" y="233442"/>
                  <a:pt x="332971" y="238158"/>
                  <a:pt x="327305" y="238158"/>
                </a:cubicBezTo>
                <a:lnTo>
                  <a:pt x="112953" y="238158"/>
                </a:lnTo>
                <a:cubicBezTo>
                  <a:pt x="107287" y="238158"/>
                  <a:pt x="102461" y="233442"/>
                  <a:pt x="102461" y="227679"/>
                </a:cubicBezTo>
                <a:cubicBezTo>
                  <a:pt x="102461" y="222020"/>
                  <a:pt x="107182" y="217200"/>
                  <a:pt x="112953" y="217200"/>
                </a:cubicBezTo>
                <a:close/>
                <a:moveTo>
                  <a:pt x="112953" y="151998"/>
                </a:moveTo>
                <a:lnTo>
                  <a:pt x="327305" y="151998"/>
                </a:lnTo>
                <a:cubicBezTo>
                  <a:pt x="332971" y="151998"/>
                  <a:pt x="337797" y="156714"/>
                  <a:pt x="337797" y="162477"/>
                </a:cubicBezTo>
                <a:cubicBezTo>
                  <a:pt x="337797" y="168136"/>
                  <a:pt x="332971" y="172956"/>
                  <a:pt x="327305" y="172956"/>
                </a:cubicBezTo>
                <a:lnTo>
                  <a:pt x="112953" y="172956"/>
                </a:lnTo>
                <a:cubicBezTo>
                  <a:pt x="107287" y="172956"/>
                  <a:pt x="102461" y="168136"/>
                  <a:pt x="102461" y="162477"/>
                </a:cubicBezTo>
                <a:cubicBezTo>
                  <a:pt x="102461" y="156714"/>
                  <a:pt x="107182" y="151998"/>
                  <a:pt x="112953" y="151998"/>
                </a:cubicBezTo>
                <a:close/>
                <a:moveTo>
                  <a:pt x="112953" y="86725"/>
                </a:moveTo>
                <a:lnTo>
                  <a:pt x="327305" y="86725"/>
                </a:lnTo>
                <a:cubicBezTo>
                  <a:pt x="332971" y="86725"/>
                  <a:pt x="337797" y="91441"/>
                  <a:pt x="337797" y="97204"/>
                </a:cubicBezTo>
                <a:cubicBezTo>
                  <a:pt x="337797" y="103072"/>
                  <a:pt x="332971" y="107683"/>
                  <a:pt x="327305" y="107683"/>
                </a:cubicBezTo>
                <a:lnTo>
                  <a:pt x="112953" y="107683"/>
                </a:lnTo>
                <a:cubicBezTo>
                  <a:pt x="107287" y="107683"/>
                  <a:pt x="102461" y="102967"/>
                  <a:pt x="102461" y="97204"/>
                </a:cubicBezTo>
                <a:cubicBezTo>
                  <a:pt x="102461" y="91441"/>
                  <a:pt x="107182" y="86725"/>
                  <a:pt x="112953" y="86725"/>
                </a:cubicBezTo>
                <a:close/>
                <a:moveTo>
                  <a:pt x="20880" y="20640"/>
                </a:moveTo>
                <a:lnTo>
                  <a:pt x="20880" y="524180"/>
                </a:lnTo>
                <a:lnTo>
                  <a:pt x="80057" y="582434"/>
                </a:lnTo>
                <a:lnTo>
                  <a:pt x="143431" y="521037"/>
                </a:lnTo>
                <a:cubicBezTo>
                  <a:pt x="147418" y="517160"/>
                  <a:pt x="154029" y="517160"/>
                  <a:pt x="158121" y="521037"/>
                </a:cubicBezTo>
                <a:lnTo>
                  <a:pt x="220236" y="582434"/>
                </a:lnTo>
                <a:lnTo>
                  <a:pt x="282456" y="521246"/>
                </a:lnTo>
                <a:cubicBezTo>
                  <a:pt x="284449" y="519151"/>
                  <a:pt x="287072" y="518103"/>
                  <a:pt x="289695" y="518103"/>
                </a:cubicBezTo>
                <a:cubicBezTo>
                  <a:pt x="292423" y="518103"/>
                  <a:pt x="295046" y="519151"/>
                  <a:pt x="297040" y="521037"/>
                </a:cubicBezTo>
                <a:lnTo>
                  <a:pt x="360414" y="582434"/>
                </a:lnTo>
                <a:lnTo>
                  <a:pt x="419591" y="524180"/>
                </a:lnTo>
                <a:lnTo>
                  <a:pt x="419591" y="20640"/>
                </a:lnTo>
                <a:close/>
                <a:moveTo>
                  <a:pt x="10492" y="0"/>
                </a:moveTo>
                <a:lnTo>
                  <a:pt x="430189" y="0"/>
                </a:lnTo>
                <a:cubicBezTo>
                  <a:pt x="435959" y="0"/>
                  <a:pt x="440681" y="4715"/>
                  <a:pt x="440681" y="10477"/>
                </a:cubicBezTo>
                <a:lnTo>
                  <a:pt x="440681" y="528790"/>
                </a:lnTo>
                <a:cubicBezTo>
                  <a:pt x="440681" y="531514"/>
                  <a:pt x="439527" y="534238"/>
                  <a:pt x="437533" y="536124"/>
                </a:cubicBezTo>
                <a:lnTo>
                  <a:pt x="368074" y="604646"/>
                </a:lnTo>
                <a:cubicBezTo>
                  <a:pt x="365765" y="606532"/>
                  <a:pt x="363142" y="607579"/>
                  <a:pt x="360519" y="607579"/>
                </a:cubicBezTo>
                <a:cubicBezTo>
                  <a:pt x="357791" y="607579"/>
                  <a:pt x="355168" y="606532"/>
                  <a:pt x="353174" y="604646"/>
                </a:cubicBezTo>
                <a:lnTo>
                  <a:pt x="289800" y="543249"/>
                </a:lnTo>
                <a:lnTo>
                  <a:pt x="227580" y="604646"/>
                </a:lnTo>
                <a:cubicBezTo>
                  <a:pt x="223488" y="608627"/>
                  <a:pt x="216983" y="608627"/>
                  <a:pt x="212891" y="604646"/>
                </a:cubicBezTo>
                <a:lnTo>
                  <a:pt x="150671" y="543249"/>
                </a:lnTo>
                <a:lnTo>
                  <a:pt x="87297" y="604646"/>
                </a:lnTo>
                <a:cubicBezTo>
                  <a:pt x="83205" y="608522"/>
                  <a:pt x="76595" y="608522"/>
                  <a:pt x="72607" y="604646"/>
                </a:cubicBezTo>
                <a:lnTo>
                  <a:pt x="3043" y="536124"/>
                </a:lnTo>
                <a:cubicBezTo>
                  <a:pt x="1049" y="534238"/>
                  <a:pt x="0" y="531514"/>
                  <a:pt x="0" y="528790"/>
                </a:cubicBezTo>
                <a:lnTo>
                  <a:pt x="0" y="10477"/>
                </a:lnTo>
                <a:cubicBezTo>
                  <a:pt x="0" y="4715"/>
                  <a:pt x="4722" y="0"/>
                  <a:pt x="104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latin typeface="+mn-ea"/>
            </a:endParaRPr>
          </a:p>
        </p:txBody>
      </p:sp>
      <p:sp>
        <p:nvSpPr>
          <p:cNvPr id="43" name="矩形 42"/>
          <p:cNvSpPr/>
          <p:nvPr/>
        </p:nvSpPr>
        <p:spPr>
          <a:xfrm>
            <a:off x="6488270" y="4341664"/>
            <a:ext cx="5368672" cy="961289"/>
          </a:xfrm>
          <a:prstGeom prst="rect">
            <a:avLst/>
          </a:prstGeom>
        </p:spPr>
        <p:txBody>
          <a:bodyPr wrap="square">
            <a:spAutoFit/>
            <a:scene3d>
              <a:camera prst="orthographicFront"/>
              <a:lightRig rig="threePt" dir="t"/>
            </a:scene3d>
            <a:sp3d contourW="12700"/>
          </a:bodyPr>
          <a:lstStyle/>
          <a:p>
            <a:pP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项目的维护阶段发现错误所花费的成本与需求阶段发现错误的成本比例是</a:t>
            </a:r>
            <a:r>
              <a:rPr lang="en-US" altLang="x-none" sz="2000" dirty="0">
                <a:latin typeface="微软雅黑" panose="020B0503020204020204" pitchFamily="34" charset="-122"/>
                <a:ea typeface="微软雅黑" panose="020B0503020204020204" pitchFamily="34" charset="-122"/>
                <a:cs typeface="微软雅黑" panose="020B0503020204020204" pitchFamily="34" charset="-122"/>
              </a:rPr>
              <a:t>200</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x-none" sz="20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（或更高）</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4" name="组合 43"/>
          <p:cNvGrpSpPr/>
          <p:nvPr/>
        </p:nvGrpSpPr>
        <p:grpSpPr>
          <a:xfrm>
            <a:off x="6014136" y="4556598"/>
            <a:ext cx="597049" cy="562783"/>
            <a:chOff x="1932423" y="2530484"/>
            <a:chExt cx="2003363" cy="1576834"/>
          </a:xfrm>
        </p:grpSpPr>
        <p:sp>
          <p:nvSpPr>
            <p:cNvPr id="45" name="矩形 44"/>
            <p:cNvSpPr/>
            <p:nvPr/>
          </p:nvSpPr>
          <p:spPr>
            <a:xfrm rot="1800000">
              <a:off x="2560960" y="2857450"/>
              <a:ext cx="1374826" cy="1249868"/>
            </a:xfrm>
            <a:prstGeom prst="rect">
              <a:avLst/>
            </a:prstGeom>
            <a:gradFill>
              <a:gsLst>
                <a:gs pos="0">
                  <a:schemeClr val="bg1">
                    <a:lumMod val="50000"/>
                  </a:schemeClr>
                </a:gs>
                <a:gs pos="82000">
                  <a:srgbClr val="F8F8F8">
                    <a:alpha val="0"/>
                  </a:srgb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mn-ea"/>
                <a:cs typeface="+mn-cs"/>
              </a:endParaRPr>
            </a:p>
          </p:txBody>
        </p:sp>
        <p:sp>
          <p:nvSpPr>
            <p:cNvPr id="46" name="椭圆 45"/>
            <p:cNvSpPr/>
            <p:nvPr/>
          </p:nvSpPr>
          <p:spPr>
            <a:xfrm>
              <a:off x="1932423" y="2530484"/>
              <a:ext cx="1531377" cy="1258880"/>
            </a:xfrm>
            <a:prstGeom prst="ellipse">
              <a:avLst/>
            </a:prstGeom>
            <a:solidFill>
              <a:srgbClr val="7A8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1" u="none" strike="noStrike" kern="1200" cap="none" spc="0" normalizeH="0" baseline="0" noProof="0" dirty="0">
                <a:ln>
                  <a:noFill/>
                </a:ln>
                <a:solidFill>
                  <a:prstClr val="white"/>
                </a:solidFill>
                <a:effectLst/>
                <a:uLnTx/>
                <a:uFillTx/>
                <a:latin typeface="+mn-ea"/>
              </a:endParaRPr>
            </a:p>
          </p:txBody>
        </p:sp>
      </p:grpSp>
      <p:sp>
        <p:nvSpPr>
          <p:cNvPr id="47" name="椭圆 35"/>
          <p:cNvSpPr/>
          <p:nvPr/>
        </p:nvSpPr>
        <p:spPr>
          <a:xfrm>
            <a:off x="6143239" y="4600623"/>
            <a:ext cx="193656" cy="318495"/>
          </a:xfrm>
          <a:custGeom>
            <a:avLst/>
            <a:gdLst>
              <a:gd name="connsiteX0" fmla="*/ 278806 w 606933"/>
              <a:gd name="connsiteY0" fmla="*/ 252491 h 503061"/>
              <a:gd name="connsiteX1" fmla="*/ 278806 w 606933"/>
              <a:gd name="connsiteY1" fmla="*/ 272515 h 503061"/>
              <a:gd name="connsiteX2" fmla="*/ 333844 w 606933"/>
              <a:gd name="connsiteY2" fmla="*/ 272515 h 503061"/>
              <a:gd name="connsiteX3" fmla="*/ 333844 w 606933"/>
              <a:gd name="connsiteY3" fmla="*/ 252491 h 503061"/>
              <a:gd name="connsiteX4" fmla="*/ 256573 w 606933"/>
              <a:gd name="connsiteY4" fmla="*/ 208097 h 503061"/>
              <a:gd name="connsiteX5" fmla="*/ 356077 w 606933"/>
              <a:gd name="connsiteY5" fmla="*/ 208097 h 503061"/>
              <a:gd name="connsiteX6" fmla="*/ 378465 w 606933"/>
              <a:gd name="connsiteY6" fmla="*/ 230294 h 503061"/>
              <a:gd name="connsiteX7" fmla="*/ 378465 w 606933"/>
              <a:gd name="connsiteY7" fmla="*/ 240384 h 503061"/>
              <a:gd name="connsiteX8" fmla="*/ 502844 w 606933"/>
              <a:gd name="connsiteY8" fmla="*/ 240384 h 503061"/>
              <a:gd name="connsiteX9" fmla="*/ 525077 w 606933"/>
              <a:gd name="connsiteY9" fmla="*/ 262581 h 503061"/>
              <a:gd name="connsiteX10" fmla="*/ 502844 w 606933"/>
              <a:gd name="connsiteY10" fmla="*/ 284778 h 503061"/>
              <a:gd name="connsiteX11" fmla="*/ 378465 w 606933"/>
              <a:gd name="connsiteY11" fmla="*/ 284778 h 503061"/>
              <a:gd name="connsiteX12" fmla="*/ 378465 w 606933"/>
              <a:gd name="connsiteY12" fmla="*/ 294712 h 503061"/>
              <a:gd name="connsiteX13" fmla="*/ 356077 w 606933"/>
              <a:gd name="connsiteY13" fmla="*/ 316909 h 503061"/>
              <a:gd name="connsiteX14" fmla="*/ 256573 w 606933"/>
              <a:gd name="connsiteY14" fmla="*/ 316909 h 503061"/>
              <a:gd name="connsiteX15" fmla="*/ 234340 w 606933"/>
              <a:gd name="connsiteY15" fmla="*/ 294712 h 503061"/>
              <a:gd name="connsiteX16" fmla="*/ 234340 w 606933"/>
              <a:gd name="connsiteY16" fmla="*/ 284778 h 503061"/>
              <a:gd name="connsiteX17" fmla="*/ 109805 w 606933"/>
              <a:gd name="connsiteY17" fmla="*/ 284778 h 503061"/>
              <a:gd name="connsiteX18" fmla="*/ 87572 w 606933"/>
              <a:gd name="connsiteY18" fmla="*/ 262581 h 503061"/>
              <a:gd name="connsiteX19" fmla="*/ 109805 w 606933"/>
              <a:gd name="connsiteY19" fmla="*/ 240384 h 503061"/>
              <a:gd name="connsiteX20" fmla="*/ 234340 w 606933"/>
              <a:gd name="connsiteY20" fmla="*/ 240384 h 503061"/>
              <a:gd name="connsiteX21" fmla="*/ 234340 w 606933"/>
              <a:gd name="connsiteY21" fmla="*/ 230294 h 503061"/>
              <a:gd name="connsiteX22" fmla="*/ 256573 w 606933"/>
              <a:gd name="connsiteY22" fmla="*/ 208097 h 503061"/>
              <a:gd name="connsiteX23" fmla="*/ 252073 w 606933"/>
              <a:gd name="connsiteY23" fmla="*/ 44406 h 503061"/>
              <a:gd name="connsiteX24" fmla="*/ 252073 w 606933"/>
              <a:gd name="connsiteY24" fmla="*/ 87415 h 503061"/>
              <a:gd name="connsiteX25" fmla="*/ 360615 w 606933"/>
              <a:gd name="connsiteY25" fmla="*/ 87415 h 503061"/>
              <a:gd name="connsiteX26" fmla="*/ 360615 w 606933"/>
              <a:gd name="connsiteY26" fmla="*/ 44406 h 503061"/>
              <a:gd name="connsiteX27" fmla="*/ 229835 w 606933"/>
              <a:gd name="connsiteY27" fmla="*/ 0 h 503061"/>
              <a:gd name="connsiteX28" fmla="*/ 382852 w 606933"/>
              <a:gd name="connsiteY28" fmla="*/ 0 h 503061"/>
              <a:gd name="connsiteX29" fmla="*/ 405244 w 606933"/>
              <a:gd name="connsiteY29" fmla="*/ 22203 h 503061"/>
              <a:gd name="connsiteX30" fmla="*/ 405244 w 606933"/>
              <a:gd name="connsiteY30" fmla="*/ 87415 h 503061"/>
              <a:gd name="connsiteX31" fmla="*/ 584696 w 606933"/>
              <a:gd name="connsiteY31" fmla="*/ 87415 h 503061"/>
              <a:gd name="connsiteX32" fmla="*/ 606933 w 606933"/>
              <a:gd name="connsiteY32" fmla="*/ 109618 h 503061"/>
              <a:gd name="connsiteX33" fmla="*/ 606933 w 606933"/>
              <a:gd name="connsiteY33" fmla="*/ 480858 h 503061"/>
              <a:gd name="connsiteX34" fmla="*/ 584696 w 606933"/>
              <a:gd name="connsiteY34" fmla="*/ 503061 h 503061"/>
              <a:gd name="connsiteX35" fmla="*/ 27991 w 606933"/>
              <a:gd name="connsiteY35" fmla="*/ 503061 h 503061"/>
              <a:gd name="connsiteX36" fmla="*/ 5753 w 606933"/>
              <a:gd name="connsiteY36" fmla="*/ 480858 h 503061"/>
              <a:gd name="connsiteX37" fmla="*/ 5753 w 606933"/>
              <a:gd name="connsiteY37" fmla="*/ 185077 h 503061"/>
              <a:gd name="connsiteX38" fmla="*/ 27991 w 606933"/>
              <a:gd name="connsiteY38" fmla="*/ 162874 h 503061"/>
              <a:gd name="connsiteX39" fmla="*/ 50383 w 606933"/>
              <a:gd name="connsiteY39" fmla="*/ 185077 h 503061"/>
              <a:gd name="connsiteX40" fmla="*/ 50383 w 606933"/>
              <a:gd name="connsiteY40" fmla="*/ 458655 h 503061"/>
              <a:gd name="connsiteX41" fmla="*/ 562304 w 606933"/>
              <a:gd name="connsiteY41" fmla="*/ 458655 h 503061"/>
              <a:gd name="connsiteX42" fmla="*/ 562304 w 606933"/>
              <a:gd name="connsiteY42" fmla="*/ 131821 h 503061"/>
              <a:gd name="connsiteX43" fmla="*/ 192670 w 606933"/>
              <a:gd name="connsiteY43" fmla="*/ 131821 h 503061"/>
              <a:gd name="connsiteX44" fmla="*/ 174631 w 606933"/>
              <a:gd name="connsiteY44" fmla="*/ 131821 h 503061"/>
              <a:gd name="connsiteX45" fmla="*/ 22237 w 606933"/>
              <a:gd name="connsiteY45" fmla="*/ 131821 h 503061"/>
              <a:gd name="connsiteX46" fmla="*/ 0 w 606933"/>
              <a:gd name="connsiteY46" fmla="*/ 109618 h 503061"/>
              <a:gd name="connsiteX47" fmla="*/ 22237 w 606933"/>
              <a:gd name="connsiteY47" fmla="*/ 87415 h 503061"/>
              <a:gd name="connsiteX48" fmla="*/ 174631 w 606933"/>
              <a:gd name="connsiteY48" fmla="*/ 87415 h 503061"/>
              <a:gd name="connsiteX49" fmla="*/ 192670 w 606933"/>
              <a:gd name="connsiteY49" fmla="*/ 87415 h 503061"/>
              <a:gd name="connsiteX50" fmla="*/ 207598 w 606933"/>
              <a:gd name="connsiteY50" fmla="*/ 87415 h 503061"/>
              <a:gd name="connsiteX51" fmla="*/ 207598 w 606933"/>
              <a:gd name="connsiteY51" fmla="*/ 22203 h 503061"/>
              <a:gd name="connsiteX52" fmla="*/ 229835 w 606933"/>
              <a:gd name="connsiteY52" fmla="*/ 0 h 5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6933" h="503061">
                <a:moveTo>
                  <a:pt x="278806" y="252491"/>
                </a:moveTo>
                <a:lnTo>
                  <a:pt x="278806" y="272515"/>
                </a:lnTo>
                <a:lnTo>
                  <a:pt x="333844" y="272515"/>
                </a:lnTo>
                <a:lnTo>
                  <a:pt x="333844" y="252491"/>
                </a:lnTo>
                <a:close/>
                <a:moveTo>
                  <a:pt x="256573" y="208097"/>
                </a:moveTo>
                <a:lnTo>
                  <a:pt x="356077" y="208097"/>
                </a:lnTo>
                <a:cubicBezTo>
                  <a:pt x="368359" y="208097"/>
                  <a:pt x="378465" y="218031"/>
                  <a:pt x="378465" y="230294"/>
                </a:cubicBezTo>
                <a:lnTo>
                  <a:pt x="378465" y="240384"/>
                </a:lnTo>
                <a:lnTo>
                  <a:pt x="502844" y="240384"/>
                </a:lnTo>
                <a:cubicBezTo>
                  <a:pt x="515127" y="240384"/>
                  <a:pt x="525077" y="250318"/>
                  <a:pt x="525077" y="262581"/>
                </a:cubicBezTo>
                <a:cubicBezTo>
                  <a:pt x="525077" y="274843"/>
                  <a:pt x="515127" y="284778"/>
                  <a:pt x="502844" y="284778"/>
                </a:cubicBezTo>
                <a:lnTo>
                  <a:pt x="378465" y="284778"/>
                </a:lnTo>
                <a:lnTo>
                  <a:pt x="378465" y="294712"/>
                </a:lnTo>
                <a:cubicBezTo>
                  <a:pt x="378465" y="306975"/>
                  <a:pt x="368359" y="316909"/>
                  <a:pt x="356077" y="316909"/>
                </a:cubicBezTo>
                <a:lnTo>
                  <a:pt x="256573" y="316909"/>
                </a:lnTo>
                <a:cubicBezTo>
                  <a:pt x="244290" y="316909"/>
                  <a:pt x="234340" y="306975"/>
                  <a:pt x="234340" y="294712"/>
                </a:cubicBezTo>
                <a:lnTo>
                  <a:pt x="234340" y="284778"/>
                </a:lnTo>
                <a:lnTo>
                  <a:pt x="109805" y="284778"/>
                </a:lnTo>
                <a:cubicBezTo>
                  <a:pt x="97523" y="284778"/>
                  <a:pt x="87572" y="274843"/>
                  <a:pt x="87572" y="262581"/>
                </a:cubicBezTo>
                <a:cubicBezTo>
                  <a:pt x="87572" y="250318"/>
                  <a:pt x="97523" y="240384"/>
                  <a:pt x="109805" y="240384"/>
                </a:cubicBezTo>
                <a:lnTo>
                  <a:pt x="234340" y="240384"/>
                </a:lnTo>
                <a:lnTo>
                  <a:pt x="234340" y="230294"/>
                </a:lnTo>
                <a:cubicBezTo>
                  <a:pt x="234340" y="218031"/>
                  <a:pt x="244290" y="208097"/>
                  <a:pt x="256573" y="208097"/>
                </a:cubicBezTo>
                <a:close/>
                <a:moveTo>
                  <a:pt x="252073" y="44406"/>
                </a:moveTo>
                <a:lnTo>
                  <a:pt x="252073" y="87415"/>
                </a:lnTo>
                <a:lnTo>
                  <a:pt x="360615" y="87415"/>
                </a:lnTo>
                <a:lnTo>
                  <a:pt x="360615" y="44406"/>
                </a:lnTo>
                <a:close/>
                <a:moveTo>
                  <a:pt x="229835" y="0"/>
                </a:moveTo>
                <a:lnTo>
                  <a:pt x="382852" y="0"/>
                </a:lnTo>
                <a:cubicBezTo>
                  <a:pt x="395136" y="0"/>
                  <a:pt x="405244" y="9937"/>
                  <a:pt x="405244" y="22203"/>
                </a:cubicBezTo>
                <a:lnTo>
                  <a:pt x="405244" y="87415"/>
                </a:lnTo>
                <a:lnTo>
                  <a:pt x="584696" y="87415"/>
                </a:lnTo>
                <a:cubicBezTo>
                  <a:pt x="596981" y="87415"/>
                  <a:pt x="606933" y="97352"/>
                  <a:pt x="606933" y="109618"/>
                </a:cubicBezTo>
                <a:lnTo>
                  <a:pt x="606933" y="480858"/>
                </a:lnTo>
                <a:cubicBezTo>
                  <a:pt x="606933" y="493124"/>
                  <a:pt x="596981" y="503061"/>
                  <a:pt x="584696" y="503061"/>
                </a:cubicBezTo>
                <a:lnTo>
                  <a:pt x="27991" y="503061"/>
                </a:lnTo>
                <a:cubicBezTo>
                  <a:pt x="15706" y="503061"/>
                  <a:pt x="5753" y="493124"/>
                  <a:pt x="5753" y="480858"/>
                </a:cubicBezTo>
                <a:lnTo>
                  <a:pt x="5753" y="185077"/>
                </a:lnTo>
                <a:cubicBezTo>
                  <a:pt x="5753" y="172811"/>
                  <a:pt x="15706" y="162874"/>
                  <a:pt x="27991" y="162874"/>
                </a:cubicBezTo>
                <a:cubicBezTo>
                  <a:pt x="40275" y="162874"/>
                  <a:pt x="50383" y="172811"/>
                  <a:pt x="50383" y="185077"/>
                </a:cubicBezTo>
                <a:lnTo>
                  <a:pt x="50383" y="458655"/>
                </a:lnTo>
                <a:lnTo>
                  <a:pt x="562304" y="458655"/>
                </a:lnTo>
                <a:lnTo>
                  <a:pt x="562304" y="131821"/>
                </a:lnTo>
                <a:lnTo>
                  <a:pt x="192670" y="131821"/>
                </a:lnTo>
                <a:lnTo>
                  <a:pt x="174631" y="131821"/>
                </a:lnTo>
                <a:lnTo>
                  <a:pt x="22237" y="131821"/>
                </a:lnTo>
                <a:cubicBezTo>
                  <a:pt x="9952" y="131821"/>
                  <a:pt x="0" y="121884"/>
                  <a:pt x="0" y="109618"/>
                </a:cubicBezTo>
                <a:cubicBezTo>
                  <a:pt x="0" y="97352"/>
                  <a:pt x="9952" y="87415"/>
                  <a:pt x="22237" y="87415"/>
                </a:cubicBezTo>
                <a:lnTo>
                  <a:pt x="174631" y="87415"/>
                </a:lnTo>
                <a:lnTo>
                  <a:pt x="192670" y="87415"/>
                </a:lnTo>
                <a:lnTo>
                  <a:pt x="207598" y="87415"/>
                </a:lnTo>
                <a:lnTo>
                  <a:pt x="207598" y="22203"/>
                </a:lnTo>
                <a:cubicBezTo>
                  <a:pt x="207598" y="9937"/>
                  <a:pt x="217551" y="0"/>
                  <a:pt x="2298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latin typeface="+mn-ea"/>
            </a:endParaRPr>
          </a:p>
        </p:txBody>
      </p:sp>
      <p:sp>
        <p:nvSpPr>
          <p:cNvPr id="48" name="矩形 47"/>
          <p:cNvSpPr/>
          <p:nvPr/>
        </p:nvSpPr>
        <p:spPr>
          <a:xfrm>
            <a:off x="5880100" y="2569903"/>
            <a:ext cx="6011415" cy="300798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箭头: 右 48"/>
          <p:cNvSpPr/>
          <p:nvPr/>
        </p:nvSpPr>
        <p:spPr>
          <a:xfrm>
            <a:off x="5207000" y="3854002"/>
            <a:ext cx="505183" cy="48503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4464685" y="5895975"/>
            <a:ext cx="5692140" cy="460375"/>
          </a:xfrm>
          <a:prstGeom prst="rect">
            <a:avLst/>
          </a:prstGeom>
          <a:noFill/>
        </p:spPr>
        <p:txBody>
          <a:bodyPr wrap="none" rtlCol="0">
            <a:spAutoFit/>
          </a:bodyPr>
          <a:p>
            <a:r>
              <a:rPr lang="zh-CN" altLang="en-US" sz="2400" b="1">
                <a:solidFill>
                  <a:srgbClr val="FF0000"/>
                </a:solidFill>
              </a:rPr>
              <a:t>课堂思考题：这些成本的具体构成哪些？</a:t>
            </a:r>
            <a:endParaRPr lang="zh-CN" altLang="en-US" sz="24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ppt_x"/>
                                          </p:val>
                                        </p:tav>
                                        <p:tav tm="100000">
                                          <p:val>
                                            <p:strVal val="#ppt_x"/>
                                          </p:val>
                                        </p:tav>
                                      </p:tavLst>
                                    </p:anim>
                                    <p:anim calcmode="lin" valueType="num">
                                      <p:cBhvr additive="base">
                                        <p:cTn id="3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2" grpId="0" animBg="1"/>
      <p:bldP spid="43" grpId="0"/>
      <p:bldP spid="47" grpId="0" animBg="1"/>
      <p:bldP spid="48" grpId="0" animBg="1"/>
      <p:bldP spid="49" grpId="0" animBg="1"/>
      <p:bldP spid="36" grpId="1" animBg="1"/>
      <p:bldP spid="37" grpId="1"/>
      <p:bldP spid="38" grpId="1"/>
      <p:bldP spid="42" grpId="1" animBg="1"/>
      <p:bldP spid="43" grpId="1"/>
      <p:bldP spid="47" grpId="1" animBg="1"/>
      <p:bldP spid="48" grpId="1" animBg="1"/>
      <p:bldP spid="49" grpId="1" animBg="1"/>
      <p:bldP spid="50" grpId="0"/>
      <p:bldP spid="5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
        <p:nvSpPr>
          <p:cNvPr id="3" name="日期占位符 1"/>
          <p:cNvSpPr>
            <a:spLocks noGrp="1"/>
          </p:cNvSpPr>
          <p:nvPr>
            <p:ph type="dt" sz="half" idx="10"/>
          </p:nvPr>
        </p:nvSpPr>
        <p:spPr>
          <a:xfrm>
            <a:off x="838200" y="6356350"/>
            <a:ext cx="2743200" cy="365125"/>
          </a:xfrm>
        </p:spPr>
        <p:txBody>
          <a:bodyPr/>
          <a:lstStyle/>
          <a:p>
            <a:fld id="{0E7E994E-38B7-A24C-BB52-B6E01FC5F572}" type="datetime1">
              <a:rPr lang="zh-CN" altLang="en-US" smtClean="0">
                <a:solidFill>
                  <a:prstClr val="black">
                    <a:tint val="75000"/>
                  </a:prstClr>
                </a:solidFill>
              </a:rPr>
            </a:fld>
            <a:endParaRPr lang="zh-CN" altLang="en-US">
              <a:solidFill>
                <a:prstClr val="black">
                  <a:tint val="75000"/>
                </a:prstClr>
              </a:solidFill>
            </a:endParaRPr>
          </a:p>
        </p:txBody>
      </p:sp>
      <p:sp>
        <p:nvSpPr>
          <p:cNvPr id="4" name="灯片编号占位符 2"/>
          <p:cNvSpPr>
            <a:spLocks noGrp="1"/>
          </p:cNvSpPr>
          <p:nvPr>
            <p:ph type="sldNum" sz="quarter" idx="12"/>
          </p:nvPr>
        </p:nvSpPr>
        <p:spPr>
          <a:xfrm>
            <a:off x="8610600" y="6356350"/>
            <a:ext cx="2743200" cy="365125"/>
          </a:xfrm>
        </p:spPr>
        <p:txBody>
          <a:bodyPr/>
          <a:lstStyle/>
          <a:p>
            <a:fld id="{85BC0CA1-3571-4BD4-9253-723F5D1C3D94}" type="slidenum">
              <a:rPr lang="zh-CN" altLang="en-US" smtClean="0">
                <a:solidFill>
                  <a:prstClr val="black">
                    <a:tint val="75000"/>
                  </a:prstClr>
                </a:solidFill>
              </a:rPr>
            </a:fld>
            <a:endParaRPr lang="zh-CN" altLang="en-US" dirty="0">
              <a:solidFill>
                <a:prstClr val="black">
                  <a:tint val="75000"/>
                </a:prstClr>
              </a:solidFill>
            </a:endParaRPr>
          </a:p>
        </p:txBody>
      </p:sp>
      <p:grpSp>
        <p:nvGrpSpPr>
          <p:cNvPr id="5" name="组合 7"/>
          <p:cNvGrpSpPr/>
          <p:nvPr/>
        </p:nvGrpSpPr>
        <p:grpSpPr>
          <a:xfrm>
            <a:off x="108557" y="337632"/>
            <a:ext cx="6747102" cy="491607"/>
            <a:chOff x="198764" y="258545"/>
            <a:chExt cx="8994052" cy="656010"/>
          </a:xfrm>
        </p:grpSpPr>
        <p:grpSp>
          <p:nvGrpSpPr>
            <p:cNvPr id="6" name="组合 5"/>
            <p:cNvGrpSpPr/>
            <p:nvPr/>
          </p:nvGrpSpPr>
          <p:grpSpPr>
            <a:xfrm>
              <a:off x="198764" y="258545"/>
              <a:ext cx="700083" cy="563491"/>
              <a:chOff x="5075564" y="2933562"/>
              <a:chExt cx="2860947" cy="2302753"/>
            </a:xfrm>
          </p:grpSpPr>
          <p:sp>
            <p:nvSpPr>
              <p:cNvPr id="8" name="等腰三角形 7"/>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9" name="等腰三角形 8"/>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sp>
          <p:nvSpPr>
            <p:cNvPr id="7" name="文本框 6"/>
            <p:cNvSpPr txBox="1"/>
            <p:nvPr/>
          </p:nvSpPr>
          <p:spPr>
            <a:xfrm>
              <a:off x="988289" y="300222"/>
              <a:ext cx="8204527" cy="614333"/>
            </a:xfrm>
            <a:prstGeom prst="rect">
              <a:avLst/>
            </a:prstGeom>
            <a:noFill/>
            <a:ln w="9525">
              <a:noFill/>
              <a:miter/>
            </a:ln>
          </p:spPr>
          <p:txBody>
            <a:bodyPr wrap="squar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sym typeface="+mn-ea"/>
                </a:rPr>
                <a:t>序</a:t>
              </a:r>
              <a:r>
                <a:rPr lang="en-US" altLang="zh-CN" sz="2400" b="1" dirty="0">
                  <a:solidFill>
                    <a:srgbClr val="000000"/>
                  </a:solidFill>
                  <a:latin typeface="微软雅黑" panose="020B0503020204020204" pitchFamily="34" charset="-122"/>
                  <a:ea typeface="微软雅黑" panose="020B0503020204020204" pitchFamily="34" charset="-122"/>
                </a:rPr>
                <a:t>.5 </a:t>
              </a:r>
              <a:r>
                <a:rPr lang="zh-CN" altLang="en-US" sz="2400" b="1" dirty="0">
                  <a:solidFill>
                    <a:srgbClr val="000000"/>
                  </a:solidFill>
                  <a:latin typeface="微软雅黑" panose="020B0503020204020204" pitchFamily="34" charset="-122"/>
                  <a:ea typeface="微软雅黑" panose="020B0503020204020204" pitchFamily="34" charset="-122"/>
                </a:rPr>
                <a:t>复杂软件研制现状及挑战（</a:t>
              </a:r>
              <a:r>
                <a:rPr lang="en-US" altLang="zh-CN" sz="2400" b="1" dirty="0">
                  <a:solidFill>
                    <a:srgbClr val="000000"/>
                  </a:solidFill>
                  <a:latin typeface="微软雅黑" panose="020B0503020204020204" pitchFamily="34" charset="-122"/>
                  <a:ea typeface="微软雅黑" panose="020B0503020204020204" pitchFamily="34" charset="-122"/>
                </a:rPr>
                <a:t>1/8</a:t>
              </a:r>
              <a:r>
                <a:rPr lang="zh-CN" altLang="en-US" sz="2400" b="1" dirty="0">
                  <a:solidFill>
                    <a:srgbClr val="000000"/>
                  </a:solidFill>
                  <a:latin typeface="微软雅黑" panose="020B0503020204020204" pitchFamily="34" charset="-122"/>
                  <a:ea typeface="微软雅黑" panose="020B0503020204020204" pitchFamily="34" charset="-122"/>
                </a:rPr>
                <a:t>）</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598907" y="1023210"/>
            <a:ext cx="6096000" cy="398780"/>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）复杂软件需求及现状</a:t>
            </a:r>
            <a:r>
              <a:rPr lang="en-US" altLang="zh-CN" sz="2000" dirty="0">
                <a:latin typeface="微软雅黑" panose="020B0503020204020204" pitchFamily="34" charset="-122"/>
                <a:ea typeface="微软雅黑" panose="020B0503020204020204" pitchFamily="34" charset="-122"/>
              </a:rPr>
              <a:t>(1/2)</a:t>
            </a:r>
            <a:endParaRPr lang="en-US" altLang="zh-CN" sz="2000" dirty="0">
              <a:latin typeface="微软雅黑" panose="020B0503020204020204" pitchFamily="34" charset="-122"/>
              <a:ea typeface="微软雅黑" panose="020B0503020204020204" pitchFamily="34" charset="-122"/>
            </a:endParaRPr>
          </a:p>
        </p:txBody>
      </p:sp>
      <p:sp>
        <p:nvSpPr>
          <p:cNvPr id="11" name="日期占位符 1"/>
          <p:cNvSpPr txBox="1"/>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7E994E-38B7-A24C-BB52-B6E01FC5F572}" type="datetime1">
              <a:rPr lang="zh-CN" altLang="en-US" smtClean="0">
                <a:solidFill>
                  <a:prstClr val="black">
                    <a:tint val="75000"/>
                  </a:prstClr>
                </a:solidFill>
              </a:rPr>
            </a:fld>
            <a:endParaRPr lang="zh-CN" altLang="en-US">
              <a:solidFill>
                <a:prstClr val="black">
                  <a:tint val="75000"/>
                </a:prstClr>
              </a:solidFill>
            </a:endParaRPr>
          </a:p>
        </p:txBody>
      </p:sp>
      <p:sp>
        <p:nvSpPr>
          <p:cNvPr id="12" name="矩形 2"/>
          <p:cNvSpPr>
            <a:spLocks noChangeArrowheads="1"/>
          </p:cNvSpPr>
          <p:nvPr/>
        </p:nvSpPr>
        <p:spPr bwMode="auto">
          <a:xfrm>
            <a:off x="6399575" y="1700244"/>
            <a:ext cx="4934433" cy="706755"/>
          </a:xfrm>
          <a:prstGeom prst="rect">
            <a:avLst/>
          </a:prstGeom>
          <a:solidFill>
            <a:schemeClr val="accent1">
              <a:lumMod val="40000"/>
              <a:lumOff val="60000"/>
            </a:schemeClr>
          </a:solidFill>
          <a:ln w="9525">
            <a:solidFill>
              <a:schemeClr val="bg1"/>
            </a:solidFill>
            <a:miter lim="800000"/>
          </a:ln>
        </p:spPr>
        <p:txBody>
          <a:bodyPr wrap="square">
            <a:spAutoFit/>
          </a:bodyPr>
          <a:lstStyle/>
          <a:p>
            <a:r>
              <a:rPr lang="zh-CN" altLang="en-US" sz="2000" dirty="0">
                <a:latin typeface="微软雅黑" panose="020B0503020204020204" pitchFamily="34" charset="-122"/>
                <a:ea typeface="微软雅黑" panose="020B0503020204020204" pitchFamily="34" charset="-122"/>
              </a:rPr>
              <a:t>智能化、综合化、软件自适应技术等使软件研制过程、技术更加复杂</a:t>
            </a:r>
            <a:endParaRPr lang="zh-CN" altLang="en-US" sz="2000" dirty="0">
              <a:latin typeface="微软雅黑" panose="020B0503020204020204" pitchFamily="34" charset="-122"/>
              <a:ea typeface="微软雅黑" panose="020B0503020204020204" pitchFamily="34" charset="-122"/>
            </a:endParaRPr>
          </a:p>
        </p:txBody>
      </p:sp>
      <p:grpSp>
        <p:nvGrpSpPr>
          <p:cNvPr id="13" name="组合 16"/>
          <p:cNvGrpSpPr/>
          <p:nvPr/>
        </p:nvGrpSpPr>
        <p:grpSpPr>
          <a:xfrm>
            <a:off x="796290" y="3013075"/>
            <a:ext cx="4465320" cy="3102610"/>
            <a:chOff x="4926016" y="1571612"/>
            <a:chExt cx="3276599" cy="2424113"/>
          </a:xfrm>
        </p:grpSpPr>
        <p:pic>
          <p:nvPicPr>
            <p:cNvPr id="14" name="Picture 7"/>
            <p:cNvPicPr>
              <a:picLocks noChangeAspect="1" noChangeArrowheads="1"/>
            </p:cNvPicPr>
            <p:nvPr/>
          </p:nvPicPr>
          <p:blipFill>
            <a:blip r:embed="rId2" cstate="print"/>
            <a:srcRect/>
            <a:stretch>
              <a:fillRect/>
            </a:stretch>
          </p:blipFill>
          <p:spPr bwMode="auto">
            <a:xfrm>
              <a:off x="4926016" y="2676512"/>
              <a:ext cx="1692275" cy="1319213"/>
            </a:xfrm>
            <a:prstGeom prst="rect">
              <a:avLst/>
            </a:prstGeom>
            <a:noFill/>
            <a:ln w="9525">
              <a:noFill/>
              <a:miter lim="800000"/>
              <a:headEnd/>
              <a:tailEnd/>
            </a:ln>
          </p:spPr>
        </p:pic>
        <p:pic>
          <p:nvPicPr>
            <p:cNvPr id="15" name="Picture 8"/>
            <p:cNvPicPr>
              <a:picLocks noChangeAspect="1" noChangeArrowheads="1"/>
            </p:cNvPicPr>
            <p:nvPr/>
          </p:nvPicPr>
          <p:blipFill>
            <a:blip r:embed="rId3" cstate="print"/>
            <a:srcRect/>
            <a:stretch>
              <a:fillRect/>
            </a:stretch>
          </p:blipFill>
          <p:spPr bwMode="auto">
            <a:xfrm>
              <a:off x="6589715" y="2705087"/>
              <a:ext cx="1609725" cy="1287463"/>
            </a:xfrm>
            <a:prstGeom prst="rect">
              <a:avLst/>
            </a:prstGeom>
            <a:noFill/>
            <a:ln w="9525">
              <a:noFill/>
              <a:miter lim="800000"/>
              <a:headEnd/>
              <a:tailEnd/>
            </a:ln>
          </p:spPr>
        </p:pic>
        <p:pic>
          <p:nvPicPr>
            <p:cNvPr id="16" name="Picture 6"/>
            <p:cNvPicPr>
              <a:picLocks noChangeAspect="1" noChangeArrowheads="1"/>
            </p:cNvPicPr>
            <p:nvPr/>
          </p:nvPicPr>
          <p:blipFill>
            <a:blip r:embed="rId4" cstate="print"/>
            <a:srcRect/>
            <a:stretch>
              <a:fillRect/>
            </a:stretch>
          </p:blipFill>
          <p:spPr bwMode="auto">
            <a:xfrm>
              <a:off x="4929190" y="1571612"/>
              <a:ext cx="1655763" cy="1133475"/>
            </a:xfrm>
            <a:prstGeom prst="rect">
              <a:avLst/>
            </a:prstGeom>
            <a:noFill/>
            <a:ln w="9525">
              <a:noFill/>
              <a:miter lim="800000"/>
              <a:headEnd/>
              <a:tailEnd/>
            </a:ln>
          </p:spPr>
        </p:pic>
        <p:pic>
          <p:nvPicPr>
            <p:cNvPr id="17" name="Picture 2"/>
            <p:cNvPicPr>
              <a:picLocks noChangeAspect="1" noChangeArrowheads="1"/>
            </p:cNvPicPr>
            <p:nvPr/>
          </p:nvPicPr>
          <p:blipFill>
            <a:blip r:embed="rId5" cstate="print"/>
            <a:srcRect/>
            <a:stretch>
              <a:fillRect/>
            </a:stretch>
          </p:blipFill>
          <p:spPr bwMode="auto">
            <a:xfrm>
              <a:off x="6583365" y="1582725"/>
              <a:ext cx="1619250" cy="1128712"/>
            </a:xfrm>
            <a:prstGeom prst="rect">
              <a:avLst/>
            </a:prstGeom>
            <a:noFill/>
            <a:ln w="9525">
              <a:noFill/>
              <a:miter lim="800000"/>
              <a:headEnd/>
              <a:tailEnd/>
            </a:ln>
          </p:spPr>
        </p:pic>
      </p:grpSp>
      <p:pic>
        <p:nvPicPr>
          <p:cNvPr id="18" name="Picture 2"/>
          <p:cNvPicPr>
            <a:picLocks noChangeAspect="1" noChangeArrowheads="1"/>
          </p:cNvPicPr>
          <p:nvPr/>
        </p:nvPicPr>
        <p:blipFill>
          <a:blip r:embed="rId6" cstate="print"/>
          <a:srcRect/>
          <a:stretch>
            <a:fillRect/>
          </a:stretch>
        </p:blipFill>
        <p:spPr bwMode="auto">
          <a:xfrm>
            <a:off x="6399574" y="2463385"/>
            <a:ext cx="4934433" cy="3371405"/>
          </a:xfrm>
          <a:prstGeom prst="rect">
            <a:avLst/>
          </a:prstGeom>
          <a:noFill/>
          <a:ln w="9525">
            <a:noFill/>
            <a:miter lim="800000"/>
            <a:headEnd/>
            <a:tailEnd/>
          </a:ln>
        </p:spPr>
      </p:pic>
      <p:sp>
        <p:nvSpPr>
          <p:cNvPr id="19" name="矩形 1"/>
          <p:cNvSpPr>
            <a:spLocks noChangeArrowheads="1"/>
          </p:cNvSpPr>
          <p:nvPr/>
        </p:nvSpPr>
        <p:spPr bwMode="auto">
          <a:xfrm>
            <a:off x="796925" y="1684020"/>
            <a:ext cx="4523740" cy="1322070"/>
          </a:xfrm>
          <a:prstGeom prst="rect">
            <a:avLst/>
          </a:prstGeom>
          <a:solidFill>
            <a:schemeClr val="accent1">
              <a:lumMod val="40000"/>
              <a:lumOff val="60000"/>
            </a:schemeClr>
          </a:solidFill>
          <a:ln w="9525">
            <a:solidFill>
              <a:schemeClr val="bg1"/>
            </a:solidFill>
            <a:miter lim="800000"/>
          </a:ln>
        </p:spPr>
        <p:txBody>
          <a:bodyPr wrap="square">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航空领域软件即为典型的复杂软件。随着航空电子系统由分立式、联合式、向高度综合和智能化发展，软件逐步占主导地位，</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80%</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机载功能由软件实现</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矩形 19"/>
          <p:cNvSpPr/>
          <p:nvPr/>
        </p:nvSpPr>
        <p:spPr>
          <a:xfrm>
            <a:off x="633095" y="1600200"/>
            <a:ext cx="4793615" cy="46355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262160" y="1600200"/>
            <a:ext cx="5229002" cy="46355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p:cNvSpPr/>
          <p:nvPr/>
        </p:nvSpPr>
        <p:spPr>
          <a:xfrm>
            <a:off x="5486400" y="3759199"/>
            <a:ext cx="609600" cy="415541"/>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
        <p:nvSpPr>
          <p:cNvPr id="3" name="日期占位符 1"/>
          <p:cNvSpPr>
            <a:spLocks noGrp="1"/>
          </p:cNvSpPr>
          <p:nvPr>
            <p:ph type="dt" sz="half" idx="10"/>
          </p:nvPr>
        </p:nvSpPr>
        <p:spPr>
          <a:xfrm>
            <a:off x="838200" y="6356350"/>
            <a:ext cx="2743200" cy="365125"/>
          </a:xfrm>
        </p:spPr>
        <p:txBody>
          <a:bodyPr/>
          <a:lstStyle/>
          <a:p>
            <a:fld id="{0E7E994E-38B7-A24C-BB52-B6E01FC5F572}" type="datetime1">
              <a:rPr lang="zh-CN" altLang="en-US" smtClean="0">
                <a:solidFill>
                  <a:prstClr val="black">
                    <a:tint val="75000"/>
                  </a:prstClr>
                </a:solidFill>
              </a:rPr>
            </a:fld>
            <a:endParaRPr lang="zh-CN" altLang="en-US">
              <a:solidFill>
                <a:prstClr val="black">
                  <a:tint val="75000"/>
                </a:prstClr>
              </a:solidFill>
            </a:endParaRPr>
          </a:p>
        </p:txBody>
      </p:sp>
      <p:sp>
        <p:nvSpPr>
          <p:cNvPr id="4" name="灯片编号占位符 2"/>
          <p:cNvSpPr>
            <a:spLocks noGrp="1"/>
          </p:cNvSpPr>
          <p:nvPr>
            <p:ph type="sldNum" sz="quarter" idx="12"/>
          </p:nvPr>
        </p:nvSpPr>
        <p:spPr>
          <a:xfrm>
            <a:off x="8610600" y="6356350"/>
            <a:ext cx="2743200" cy="365125"/>
          </a:xfrm>
        </p:spPr>
        <p:txBody>
          <a:bodyPr/>
          <a:lstStyle/>
          <a:p>
            <a:fld id="{85BC0CA1-3571-4BD4-9253-723F5D1C3D94}" type="slidenum">
              <a:rPr lang="zh-CN" altLang="en-US" smtClean="0">
                <a:solidFill>
                  <a:prstClr val="black">
                    <a:tint val="75000"/>
                  </a:prstClr>
                </a:solidFill>
              </a:rPr>
            </a:fld>
            <a:endParaRPr lang="zh-CN" altLang="en-US" dirty="0">
              <a:solidFill>
                <a:prstClr val="black">
                  <a:tint val="75000"/>
                </a:prstClr>
              </a:solidFill>
            </a:endParaRPr>
          </a:p>
        </p:txBody>
      </p:sp>
      <p:grpSp>
        <p:nvGrpSpPr>
          <p:cNvPr id="5" name="组合 7"/>
          <p:cNvGrpSpPr/>
          <p:nvPr/>
        </p:nvGrpSpPr>
        <p:grpSpPr>
          <a:xfrm>
            <a:off x="108557" y="337632"/>
            <a:ext cx="6747102" cy="491607"/>
            <a:chOff x="198764" y="258545"/>
            <a:chExt cx="8994052" cy="656010"/>
          </a:xfrm>
        </p:grpSpPr>
        <p:grpSp>
          <p:nvGrpSpPr>
            <p:cNvPr id="6" name="组合 5"/>
            <p:cNvGrpSpPr/>
            <p:nvPr/>
          </p:nvGrpSpPr>
          <p:grpSpPr>
            <a:xfrm>
              <a:off x="198764" y="258545"/>
              <a:ext cx="700083" cy="563491"/>
              <a:chOff x="5075564" y="2933562"/>
              <a:chExt cx="2860947" cy="2302753"/>
            </a:xfrm>
          </p:grpSpPr>
          <p:sp>
            <p:nvSpPr>
              <p:cNvPr id="8" name="等腰三角形 7"/>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9" name="等腰三角形 8"/>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sp>
          <p:nvSpPr>
            <p:cNvPr id="7" name="文本框 6"/>
            <p:cNvSpPr txBox="1"/>
            <p:nvPr/>
          </p:nvSpPr>
          <p:spPr>
            <a:xfrm>
              <a:off x="988289" y="300222"/>
              <a:ext cx="8204527" cy="614333"/>
            </a:xfrm>
            <a:prstGeom prst="rect">
              <a:avLst/>
            </a:prstGeom>
            <a:noFill/>
            <a:ln w="9525">
              <a:noFill/>
              <a:miter/>
            </a:ln>
          </p:spPr>
          <p:txBody>
            <a:bodyPr wrap="squar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sym typeface="+mn-ea"/>
                </a:rPr>
                <a:t>序</a:t>
              </a:r>
              <a:r>
                <a:rPr lang="en-US" altLang="zh-CN" sz="2400" b="1" dirty="0">
                  <a:solidFill>
                    <a:srgbClr val="000000"/>
                  </a:solidFill>
                  <a:latin typeface="微软雅黑" panose="020B0503020204020204" pitchFamily="34" charset="-122"/>
                  <a:ea typeface="微软雅黑" panose="020B0503020204020204" pitchFamily="34" charset="-122"/>
                </a:rPr>
                <a:t>.5 </a:t>
              </a:r>
              <a:r>
                <a:rPr lang="zh-CN" altLang="en-US" sz="2400" b="1" dirty="0">
                  <a:solidFill>
                    <a:srgbClr val="000000"/>
                  </a:solidFill>
                  <a:latin typeface="微软雅黑" panose="020B0503020204020204" pitchFamily="34" charset="-122"/>
                  <a:ea typeface="微软雅黑" panose="020B0503020204020204" pitchFamily="34" charset="-122"/>
                </a:rPr>
                <a:t>复杂软件研制现状及挑战（</a:t>
              </a:r>
              <a:r>
                <a:rPr lang="en-US" altLang="zh-CN" sz="2400" b="1" dirty="0">
                  <a:solidFill>
                    <a:srgbClr val="000000"/>
                  </a:solidFill>
                  <a:latin typeface="微软雅黑" panose="020B0503020204020204" pitchFamily="34" charset="-122"/>
                  <a:ea typeface="微软雅黑" panose="020B0503020204020204" pitchFamily="34" charset="-122"/>
                </a:rPr>
                <a:t>2/8</a:t>
              </a:r>
              <a:r>
                <a:rPr lang="zh-CN" altLang="en-US" sz="2400" b="1" dirty="0">
                  <a:solidFill>
                    <a:srgbClr val="000000"/>
                  </a:solidFill>
                  <a:latin typeface="微软雅黑" panose="020B0503020204020204" pitchFamily="34" charset="-122"/>
                  <a:ea typeface="微软雅黑" panose="020B0503020204020204" pitchFamily="34" charset="-122"/>
                </a:rPr>
                <a:t>）</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598907" y="1023210"/>
            <a:ext cx="6096000" cy="398780"/>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）复杂软件需求及现状</a:t>
            </a:r>
            <a:r>
              <a:rPr lang="en-US" altLang="zh-CN" sz="2000" dirty="0">
                <a:latin typeface="微软雅黑" panose="020B0503020204020204" pitchFamily="34" charset="-122"/>
                <a:ea typeface="微软雅黑" panose="020B0503020204020204" pitchFamily="34" charset="-122"/>
              </a:rPr>
              <a:t>(2/2)</a:t>
            </a:r>
            <a:endParaRPr lang="en-US" altLang="zh-CN" sz="2000" dirty="0">
              <a:latin typeface="微软雅黑" panose="020B0503020204020204" pitchFamily="34" charset="-122"/>
              <a:ea typeface="微软雅黑" panose="020B0503020204020204" pitchFamily="34" charset="-122"/>
            </a:endParaRPr>
          </a:p>
        </p:txBody>
      </p:sp>
      <p:sp>
        <p:nvSpPr>
          <p:cNvPr id="11" name="日期占位符 1"/>
          <p:cNvSpPr txBox="1"/>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7E994E-38B7-A24C-BB52-B6E01FC5F572}" type="datetime1">
              <a:rPr lang="zh-CN" altLang="en-US" smtClean="0">
                <a:solidFill>
                  <a:prstClr val="black">
                    <a:tint val="75000"/>
                  </a:prstClr>
                </a:solidFill>
              </a:rPr>
            </a:fld>
            <a:endParaRPr lang="zh-CN" altLang="en-US">
              <a:solidFill>
                <a:prstClr val="black">
                  <a:tint val="75000"/>
                </a:prstClr>
              </a:solidFill>
            </a:endParaRPr>
          </a:p>
        </p:txBody>
      </p:sp>
      <p:pic>
        <p:nvPicPr>
          <p:cNvPr id="13" name="Picture 2"/>
          <p:cNvPicPr>
            <a:picLocks noChangeAspect="1" noChangeArrowheads="1"/>
          </p:cNvPicPr>
          <p:nvPr/>
        </p:nvPicPr>
        <p:blipFill>
          <a:blip r:embed="rId2" cstate="print"/>
          <a:srcRect/>
          <a:stretch>
            <a:fillRect/>
          </a:stretch>
        </p:blipFill>
        <p:spPr bwMode="auto">
          <a:xfrm>
            <a:off x="1231900" y="3015068"/>
            <a:ext cx="4052282" cy="2451221"/>
          </a:xfrm>
          <a:prstGeom prst="rect">
            <a:avLst/>
          </a:prstGeom>
          <a:noFill/>
          <a:ln w="9525">
            <a:solidFill>
              <a:schemeClr val="accent4">
                <a:lumMod val="95000"/>
                <a:lumOff val="5000"/>
              </a:schemeClr>
            </a:solidFill>
            <a:miter lim="800000"/>
            <a:headEnd/>
            <a:tailEnd/>
          </a:ln>
          <a:effectLst/>
        </p:spPr>
      </p:pic>
      <p:sp>
        <p:nvSpPr>
          <p:cNvPr id="14" name="矩形 1"/>
          <p:cNvSpPr>
            <a:spLocks noChangeArrowheads="1"/>
          </p:cNvSpPr>
          <p:nvPr/>
        </p:nvSpPr>
        <p:spPr bwMode="auto">
          <a:xfrm>
            <a:off x="1231900" y="2306114"/>
            <a:ext cx="4052282" cy="706755"/>
          </a:xfrm>
          <a:prstGeom prst="rect">
            <a:avLst/>
          </a:prstGeom>
          <a:solidFill>
            <a:schemeClr val="accent1">
              <a:lumMod val="40000"/>
              <a:lumOff val="60000"/>
            </a:schemeClr>
          </a:solidFill>
          <a:ln w="9525">
            <a:solidFill>
              <a:schemeClr val="bg1"/>
            </a:solidFill>
            <a:miter lim="800000"/>
          </a:ln>
        </p:spPr>
        <p:txBody>
          <a:bodyPr wrap="square">
            <a:spAutoFit/>
          </a:bodyPr>
          <a:lstStyle/>
          <a:p>
            <a:r>
              <a:rPr lang="zh-CN" altLang="en-US" sz="2000" dirty="0">
                <a:latin typeface="微软雅黑" panose="020B0503020204020204" pitchFamily="34" charset="-122"/>
                <a:ea typeface="微软雅黑" panose="020B0503020204020204" pitchFamily="34" charset="-122"/>
              </a:rPr>
              <a:t>软件规模、复杂度、重要性呈指数级增长</a:t>
            </a:r>
            <a:endParaRPr lang="zh-CN" altLang="en-US" sz="2000" dirty="0">
              <a:latin typeface="微软雅黑" panose="020B0503020204020204" pitchFamily="34" charset="-122"/>
              <a:ea typeface="微软雅黑" panose="020B0503020204020204" pitchFamily="34" charset="-122"/>
            </a:endParaRPr>
          </a:p>
        </p:txBody>
      </p:sp>
      <p:sp>
        <p:nvSpPr>
          <p:cNvPr id="15" name="矩形 1"/>
          <p:cNvSpPr>
            <a:spLocks noChangeArrowheads="1"/>
          </p:cNvSpPr>
          <p:nvPr/>
        </p:nvSpPr>
        <p:spPr bwMode="auto">
          <a:xfrm>
            <a:off x="6704644" y="2329887"/>
            <a:ext cx="4890456" cy="706755"/>
          </a:xfrm>
          <a:prstGeom prst="rect">
            <a:avLst/>
          </a:prstGeom>
          <a:solidFill>
            <a:schemeClr val="accent1">
              <a:lumMod val="40000"/>
              <a:lumOff val="60000"/>
            </a:schemeClr>
          </a:solidFill>
          <a:ln w="9525">
            <a:solidFill>
              <a:schemeClr val="bg1"/>
            </a:solidFill>
            <a:miter lim="800000"/>
          </a:ln>
        </p:spPr>
        <p:txBody>
          <a:bodyPr wrap="square">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软件失效引起的系统故障比重越来越大。软件与硬件故障比超过</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3:1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TextBox 16"/>
          <p:cNvSpPr txBox="1"/>
          <p:nvPr/>
        </p:nvSpPr>
        <p:spPr>
          <a:xfrm>
            <a:off x="756285" y="1622649"/>
            <a:ext cx="10972800" cy="55308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软件发展具有范围越来越广、规模越来越大、综合化程度越来越高、安全性要求越来越严的趋势</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7" name="矩形 1"/>
          <p:cNvSpPr>
            <a:spLocks noChangeArrowheads="1"/>
          </p:cNvSpPr>
          <p:nvPr/>
        </p:nvSpPr>
        <p:spPr bwMode="auto">
          <a:xfrm>
            <a:off x="675106" y="5650549"/>
            <a:ext cx="11135893" cy="400110"/>
          </a:xfrm>
          <a:prstGeom prst="rect">
            <a:avLst/>
          </a:prstGeom>
          <a:solidFill>
            <a:schemeClr val="accent1">
              <a:lumMod val="40000"/>
              <a:lumOff val="60000"/>
            </a:schemeClr>
          </a:solidFill>
          <a:ln w="9525">
            <a:solidFill>
              <a:schemeClr val="bg1"/>
            </a:solidFill>
            <a:miter lim="800000"/>
          </a:ln>
        </p:spPr>
        <p:txBody>
          <a:bodyPr wrap="square">
            <a:spAutoFit/>
          </a:bodyPr>
          <a:lstStyle/>
          <a:p>
            <a:pPr algn="ctr"/>
            <a:r>
              <a:rPr lang="zh-CN" altLang="en-US" sz="2000" b="1" dirty="0">
                <a:solidFill>
                  <a:srgbClr val="FF0000"/>
                </a:solidFill>
                <a:latin typeface="+mn-ea"/>
              </a:rPr>
              <a:t>“软件的缺陷和错误成为影响系统安全的最主要因素之一”。</a:t>
            </a:r>
            <a:endParaRPr lang="zh-CN" altLang="en-US" sz="2000" b="1" dirty="0">
              <a:solidFill>
                <a:srgbClr val="FF0000"/>
              </a:solidFill>
              <a:latin typeface="+mn-ea"/>
            </a:endParaRPr>
          </a:p>
        </p:txBody>
      </p:sp>
      <p:sp>
        <p:nvSpPr>
          <p:cNvPr id="18" name="矩形 17"/>
          <p:cNvSpPr/>
          <p:nvPr/>
        </p:nvSpPr>
        <p:spPr>
          <a:xfrm>
            <a:off x="700838" y="1622649"/>
            <a:ext cx="11110162" cy="4033081"/>
          </a:xfrm>
          <a:prstGeom prst="rect">
            <a:avLst/>
          </a:prstGeom>
          <a:noFill/>
          <a:ln w="222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
          <p:cNvSpPr>
            <a:spLocks noChangeArrowheads="1"/>
          </p:cNvSpPr>
          <p:nvPr/>
        </p:nvSpPr>
        <p:spPr bwMode="auto">
          <a:xfrm>
            <a:off x="6695119" y="3052517"/>
            <a:ext cx="4890456" cy="2306955"/>
          </a:xfrm>
          <a:prstGeom prst="rect">
            <a:avLst/>
          </a:prstGeom>
          <a:solidFill>
            <a:srgbClr val="7030A0">
              <a:alpha val="10000"/>
            </a:srgbClr>
          </a:solidFill>
          <a:ln w="9525">
            <a:solidFill>
              <a:schemeClr val="bg1"/>
            </a:solidFill>
            <a:miter lim="800000"/>
          </a:ln>
        </p:spPr>
        <p:txBody>
          <a:bodyPr wrap="square">
            <a:spAutoFit/>
          </a:bodyPr>
          <a:lstStyle/>
          <a:p>
            <a:pPr marL="285750" indent="-285750">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平均每个供应商有</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4-6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个错误</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/KSLOC</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；关键代码有</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0.1-1.0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的错误</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/KSLOC</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F-35A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的操作飞行项目中预计有</a:t>
            </a:r>
            <a:r>
              <a:rPr lang="en-US" altLang="zh-CN" i="1" dirty="0">
                <a:latin typeface="微软雅黑" panose="020B0503020204020204" pitchFamily="34" charset="-122"/>
                <a:ea typeface="微软雅黑" panose="020B0503020204020204" pitchFamily="34" charset="-122"/>
                <a:cs typeface="微软雅黑" panose="020B0503020204020204" pitchFamily="34" charset="-122"/>
              </a:rPr>
              <a:t>O</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(1800)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各错误</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F-35A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的预算已经被“测试到精疲力竭”，超过一半的开发成本是软件；</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很多错误并非来自代码的复杂性，而是由自适应带来的逻辑复杂性</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9" grpId="0" animBg="1"/>
      <p:bldP spid="19"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
        <p:nvSpPr>
          <p:cNvPr id="3" name="日期占位符 1"/>
          <p:cNvSpPr>
            <a:spLocks noGrp="1"/>
          </p:cNvSpPr>
          <p:nvPr>
            <p:ph type="dt" sz="half" idx="10"/>
          </p:nvPr>
        </p:nvSpPr>
        <p:spPr>
          <a:xfrm>
            <a:off x="838200" y="6356350"/>
            <a:ext cx="2743200" cy="365125"/>
          </a:xfrm>
        </p:spPr>
        <p:txBody>
          <a:bodyPr/>
          <a:lstStyle/>
          <a:p>
            <a:fld id="{0E7E994E-38B7-A24C-BB52-B6E01FC5F572}" type="datetime1">
              <a:rPr lang="zh-CN" altLang="en-US" smtClean="0">
                <a:solidFill>
                  <a:prstClr val="black">
                    <a:tint val="75000"/>
                  </a:prstClr>
                </a:solidFill>
              </a:rPr>
            </a:fld>
            <a:endParaRPr lang="zh-CN" altLang="en-US">
              <a:solidFill>
                <a:prstClr val="black">
                  <a:tint val="75000"/>
                </a:prstClr>
              </a:solidFill>
            </a:endParaRPr>
          </a:p>
        </p:txBody>
      </p:sp>
      <p:sp>
        <p:nvSpPr>
          <p:cNvPr id="4" name="灯片编号占位符 2"/>
          <p:cNvSpPr>
            <a:spLocks noGrp="1"/>
          </p:cNvSpPr>
          <p:nvPr>
            <p:ph type="sldNum" sz="quarter" idx="12"/>
          </p:nvPr>
        </p:nvSpPr>
        <p:spPr>
          <a:xfrm>
            <a:off x="8610600" y="6356350"/>
            <a:ext cx="2743200" cy="365125"/>
          </a:xfrm>
        </p:spPr>
        <p:txBody>
          <a:bodyPr/>
          <a:lstStyle/>
          <a:p>
            <a:fld id="{85BC0CA1-3571-4BD4-9253-723F5D1C3D94}" type="slidenum">
              <a:rPr lang="zh-CN" altLang="en-US" smtClean="0">
                <a:solidFill>
                  <a:prstClr val="black">
                    <a:tint val="75000"/>
                  </a:prstClr>
                </a:solidFill>
              </a:rPr>
            </a:fld>
            <a:endParaRPr lang="zh-CN" altLang="en-US" dirty="0">
              <a:solidFill>
                <a:prstClr val="black">
                  <a:tint val="75000"/>
                </a:prstClr>
              </a:solidFill>
            </a:endParaRPr>
          </a:p>
        </p:txBody>
      </p:sp>
      <p:grpSp>
        <p:nvGrpSpPr>
          <p:cNvPr id="5" name="组合 7"/>
          <p:cNvGrpSpPr/>
          <p:nvPr/>
        </p:nvGrpSpPr>
        <p:grpSpPr>
          <a:xfrm>
            <a:off x="108557" y="337632"/>
            <a:ext cx="6747102" cy="491607"/>
            <a:chOff x="198764" y="258545"/>
            <a:chExt cx="8994052" cy="656010"/>
          </a:xfrm>
        </p:grpSpPr>
        <p:grpSp>
          <p:nvGrpSpPr>
            <p:cNvPr id="6" name="组合 5"/>
            <p:cNvGrpSpPr/>
            <p:nvPr/>
          </p:nvGrpSpPr>
          <p:grpSpPr>
            <a:xfrm>
              <a:off x="198764" y="258545"/>
              <a:ext cx="700083" cy="563491"/>
              <a:chOff x="5075564" y="2933562"/>
              <a:chExt cx="2860947" cy="2302753"/>
            </a:xfrm>
          </p:grpSpPr>
          <p:sp>
            <p:nvSpPr>
              <p:cNvPr id="8" name="等腰三角形 7"/>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9" name="等腰三角形 8"/>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sp>
          <p:nvSpPr>
            <p:cNvPr id="7" name="文本框 6"/>
            <p:cNvSpPr txBox="1"/>
            <p:nvPr/>
          </p:nvSpPr>
          <p:spPr>
            <a:xfrm>
              <a:off x="988289" y="300222"/>
              <a:ext cx="8204527" cy="614333"/>
            </a:xfrm>
            <a:prstGeom prst="rect">
              <a:avLst/>
            </a:prstGeom>
            <a:noFill/>
            <a:ln w="9525">
              <a:noFill/>
              <a:miter/>
            </a:ln>
          </p:spPr>
          <p:txBody>
            <a:bodyPr wrap="squar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sym typeface="+mn-ea"/>
                </a:rPr>
                <a:t>序</a:t>
              </a:r>
              <a:r>
                <a:rPr lang="en-US" altLang="zh-CN" sz="2400" b="1" dirty="0">
                  <a:solidFill>
                    <a:srgbClr val="000000"/>
                  </a:solidFill>
                  <a:latin typeface="微软雅黑" panose="020B0503020204020204" pitchFamily="34" charset="-122"/>
                  <a:ea typeface="微软雅黑" panose="020B0503020204020204" pitchFamily="34" charset="-122"/>
                </a:rPr>
                <a:t>.5 </a:t>
              </a:r>
              <a:r>
                <a:rPr lang="zh-CN" altLang="en-US" sz="2400" b="1" dirty="0">
                  <a:solidFill>
                    <a:srgbClr val="000000"/>
                  </a:solidFill>
                  <a:latin typeface="微软雅黑" panose="020B0503020204020204" pitchFamily="34" charset="-122"/>
                  <a:ea typeface="微软雅黑" panose="020B0503020204020204" pitchFamily="34" charset="-122"/>
                </a:rPr>
                <a:t>复杂软件研制现状及挑战（</a:t>
              </a:r>
              <a:r>
                <a:rPr lang="en-US" altLang="zh-CN" sz="2400" b="1" dirty="0">
                  <a:solidFill>
                    <a:srgbClr val="000000"/>
                  </a:solidFill>
                  <a:latin typeface="微软雅黑" panose="020B0503020204020204" pitchFamily="34" charset="-122"/>
                  <a:ea typeface="微软雅黑" panose="020B0503020204020204" pitchFamily="34" charset="-122"/>
                </a:rPr>
                <a:t>3/8</a:t>
              </a:r>
              <a:r>
                <a:rPr lang="zh-CN" altLang="en-US" sz="2400" b="1" dirty="0">
                  <a:solidFill>
                    <a:srgbClr val="000000"/>
                  </a:solidFill>
                  <a:latin typeface="微软雅黑" panose="020B0503020204020204" pitchFamily="34" charset="-122"/>
                  <a:ea typeface="微软雅黑" panose="020B0503020204020204" pitchFamily="34" charset="-122"/>
                </a:rPr>
                <a:t>）</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598907" y="1023210"/>
            <a:ext cx="6096000" cy="398780"/>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）复杂软件开发中存在的问题</a:t>
            </a:r>
            <a:r>
              <a:rPr lang="en-US" altLang="zh-CN" sz="2000" dirty="0">
                <a:latin typeface="微软雅黑" panose="020B0503020204020204" pitchFamily="34" charset="-122"/>
                <a:ea typeface="微软雅黑" panose="020B0503020204020204" pitchFamily="34" charset="-122"/>
              </a:rPr>
              <a:t>(1/4)</a:t>
            </a:r>
            <a:endParaRPr lang="en-US" altLang="zh-CN" sz="2000" dirty="0">
              <a:latin typeface="微软雅黑" panose="020B0503020204020204" pitchFamily="34" charset="-122"/>
              <a:ea typeface="微软雅黑" panose="020B0503020204020204" pitchFamily="34" charset="-122"/>
            </a:endParaRPr>
          </a:p>
        </p:txBody>
      </p:sp>
      <p:sp>
        <p:nvSpPr>
          <p:cNvPr id="11" name="日期占位符 1"/>
          <p:cNvSpPr txBox="1"/>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7E994E-38B7-A24C-BB52-B6E01FC5F572}" type="datetime1">
              <a:rPr lang="zh-CN" altLang="en-US" smtClean="0">
                <a:solidFill>
                  <a:prstClr val="black">
                    <a:tint val="75000"/>
                  </a:prstClr>
                </a:solidFill>
              </a:rPr>
            </a:fld>
            <a:endParaRPr lang="zh-CN" altLang="en-US">
              <a:solidFill>
                <a:prstClr val="black">
                  <a:tint val="75000"/>
                </a:prstClr>
              </a:solidFill>
            </a:endParaRPr>
          </a:p>
        </p:txBody>
      </p:sp>
      <p:sp>
        <p:nvSpPr>
          <p:cNvPr id="12" name="矩形 11"/>
          <p:cNvSpPr/>
          <p:nvPr/>
        </p:nvSpPr>
        <p:spPr>
          <a:xfrm>
            <a:off x="700838" y="1600200"/>
            <a:ext cx="10271962" cy="44704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98907" y="1600200"/>
            <a:ext cx="10271962" cy="706755"/>
          </a:xfrm>
          <a:prstGeom prst="rect">
            <a:avLst/>
          </a:prstGeom>
          <a:noFill/>
        </p:spPr>
        <p:txBody>
          <a:bodyPr wrap="square">
            <a:spAutoFit/>
          </a:bodyPr>
          <a:lstStyle/>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2011</a:t>
            </a:r>
            <a:r>
              <a:rPr lang="zh-CN" altLang="zh-CN" sz="2000" b="1" dirty="0">
                <a:latin typeface="微软雅黑" panose="020B0503020204020204" pitchFamily="34" charset="-122"/>
                <a:ea typeface="微软雅黑" panose="020B0503020204020204" pitchFamily="34" charset="-122"/>
                <a:cs typeface="微软雅黑" panose="020B0503020204020204" pitchFamily="34" charset="-122"/>
              </a:rPr>
              <a:t>年美</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国国防部等26个单位对军用软件研制进行调查</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，形成</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美国国防部与国防工业领域软件工程的重大问题报告</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，提出了影响美军软件研制的</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个主要问题</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nvSpPr>
        <p:spPr>
          <a:xfrm>
            <a:off x="838200" y="2451100"/>
            <a:ext cx="10033000" cy="368300"/>
          </a:xfrm>
          <a:prstGeom prst="rect">
            <a:avLst/>
          </a:prstGeom>
          <a:solidFill>
            <a:schemeClr val="accent6">
              <a:lumMod val="20000"/>
              <a:lumOff val="80000"/>
            </a:schemeClr>
          </a:solidFill>
        </p:spPr>
        <p:txBody>
          <a:bodyPr wrap="squar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b="0" kern="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需求分析和需求管理问题</a:t>
            </a:r>
            <a:endParaRPr lang="zh-CN" altLang="en-US" sz="1800" b="0" kern="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nvSpPr>
        <p:spPr>
          <a:xfrm>
            <a:off x="838200" y="2926834"/>
            <a:ext cx="10033000" cy="368300"/>
          </a:xfrm>
          <a:prstGeom prst="rect">
            <a:avLst/>
          </a:prstGeom>
          <a:solidFill>
            <a:schemeClr val="accent5">
              <a:lumMod val="20000"/>
              <a:lumOff val="80000"/>
            </a:schemeClr>
          </a:solidFill>
        </p:spPr>
        <p:txBody>
          <a:bodyPr wrap="squar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软件工程和系统工程的融合问题</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nvSpPr>
        <p:spPr>
          <a:xfrm>
            <a:off x="838200" y="3414572"/>
            <a:ext cx="10033000" cy="368300"/>
          </a:xfrm>
          <a:prstGeom prst="rect">
            <a:avLst/>
          </a:prstGeom>
          <a:solidFill>
            <a:schemeClr val="accent4">
              <a:lumMod val="20000"/>
              <a:lumOff val="80000"/>
            </a:schemeClr>
          </a:solidFill>
        </p:spPr>
        <p:txBody>
          <a:bodyPr wrap="squar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800" b="0"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软件全寿命周期管理问题</a:t>
            </a:r>
            <a:endParaRPr lang="zh-CN" altLang="en-US" sz="1800" b="0"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nvSpPr>
        <p:spPr>
          <a:xfrm>
            <a:off x="838200" y="3914314"/>
            <a:ext cx="10033000" cy="368300"/>
          </a:xfrm>
          <a:prstGeom prst="rect">
            <a:avLst/>
          </a:prstGeom>
          <a:solidFill>
            <a:schemeClr val="accent3">
              <a:lumMod val="20000"/>
              <a:lumOff val="80000"/>
            </a:schemeClr>
          </a:solidFill>
        </p:spPr>
        <p:txBody>
          <a:bodyPr wrap="squar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软件研制人员资源和技能问题</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文本框 17"/>
          <p:cNvSpPr txBox="1"/>
          <p:nvPr/>
        </p:nvSpPr>
        <p:spPr>
          <a:xfrm>
            <a:off x="838200" y="4392472"/>
            <a:ext cx="10033000" cy="368300"/>
          </a:xfrm>
          <a:prstGeom prst="rect">
            <a:avLst/>
          </a:prstGeom>
          <a:solidFill>
            <a:schemeClr val="accent2">
              <a:lumMod val="20000"/>
              <a:lumOff val="80000"/>
            </a:schemeClr>
          </a:solidFill>
        </p:spPr>
        <p:txBody>
          <a:bodyPr wrap="squar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800" b="0"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对复杂系统的软件验证问题</a:t>
            </a:r>
            <a:endParaRPr lang="zh-CN" altLang="en-US" sz="1800" b="0"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文本框 18"/>
          <p:cNvSpPr txBox="1"/>
          <p:nvPr/>
        </p:nvSpPr>
        <p:spPr>
          <a:xfrm>
            <a:off x="838200" y="4891182"/>
            <a:ext cx="10033000" cy="368300"/>
          </a:xfrm>
          <a:prstGeom prst="rect">
            <a:avLst/>
          </a:prstGeom>
          <a:solidFill>
            <a:schemeClr val="accent1">
              <a:lumMod val="20000"/>
              <a:lumOff val="80000"/>
            </a:schemeClr>
          </a:solidFill>
        </p:spPr>
        <p:txBody>
          <a:bodyPr wrap="squar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800" b="0"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复杂系统中软件的正确性、可预测性、安全性和可靠性问题</a:t>
            </a:r>
            <a:endParaRPr lang="zh-CN" altLang="en-US" sz="1800" b="0" kern="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838200" y="5405128"/>
            <a:ext cx="10033000" cy="368300"/>
          </a:xfrm>
          <a:prstGeom prst="rect">
            <a:avLst/>
          </a:prstGeom>
          <a:solidFill>
            <a:srgbClr val="7030A0">
              <a:alpha val="13000"/>
            </a:srgbClr>
          </a:solidFill>
        </p:spPr>
        <p:txBody>
          <a:bodyPr wrap="squar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商用货架产品的使用问题</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
        <p:nvSpPr>
          <p:cNvPr id="3" name="日期占位符 1"/>
          <p:cNvSpPr>
            <a:spLocks noGrp="1"/>
          </p:cNvSpPr>
          <p:nvPr>
            <p:ph type="dt" sz="half" idx="10"/>
          </p:nvPr>
        </p:nvSpPr>
        <p:spPr>
          <a:xfrm>
            <a:off x="838200" y="6356350"/>
            <a:ext cx="2743200" cy="365125"/>
          </a:xfrm>
        </p:spPr>
        <p:txBody>
          <a:bodyPr/>
          <a:lstStyle/>
          <a:p>
            <a:fld id="{0E7E994E-38B7-A24C-BB52-B6E01FC5F572}" type="datetime1">
              <a:rPr lang="zh-CN" altLang="en-US" smtClean="0">
                <a:solidFill>
                  <a:prstClr val="black">
                    <a:tint val="75000"/>
                  </a:prstClr>
                </a:solidFill>
                <a:latin typeface="微软雅黑" panose="020B0503020204020204" pitchFamily="34" charset="-122"/>
                <a:ea typeface="微软雅黑" panose="020B0503020204020204" pitchFamily="34" charset="-122"/>
              </a:rPr>
            </a:fld>
            <a:endParaRPr lang="zh-CN" altLang="en-US">
              <a:solidFill>
                <a:prstClr val="black">
                  <a:tint val="75000"/>
                </a:prstClr>
              </a:solidFill>
              <a:latin typeface="微软雅黑" panose="020B0503020204020204" pitchFamily="34" charset="-122"/>
              <a:ea typeface="微软雅黑" panose="020B0503020204020204" pitchFamily="34" charset="-122"/>
            </a:endParaRPr>
          </a:p>
        </p:txBody>
      </p:sp>
      <p:sp>
        <p:nvSpPr>
          <p:cNvPr id="4" name="灯片编号占位符 2"/>
          <p:cNvSpPr>
            <a:spLocks noGrp="1"/>
          </p:cNvSpPr>
          <p:nvPr>
            <p:ph type="sldNum" sz="quarter" idx="12"/>
          </p:nvPr>
        </p:nvSpPr>
        <p:spPr>
          <a:xfrm>
            <a:off x="8610600" y="6356350"/>
            <a:ext cx="2743200" cy="365125"/>
          </a:xfrm>
        </p:spPr>
        <p:txBody>
          <a:bodyPr/>
          <a:lstStyle/>
          <a:p>
            <a:fld id="{85BC0CA1-3571-4BD4-9253-723F5D1C3D94}" type="slidenum">
              <a:rPr lang="zh-CN" altLang="en-US" smtClean="0">
                <a:solidFill>
                  <a:prstClr val="black">
                    <a:tint val="75000"/>
                  </a:prstClr>
                </a:solidFill>
                <a:latin typeface="微软雅黑" panose="020B0503020204020204" pitchFamily="34" charset="-122"/>
                <a:ea typeface="微软雅黑" panose="020B0503020204020204" pitchFamily="34" charset="-122"/>
              </a:rPr>
            </a:fld>
            <a:endParaRPr lang="zh-CN" altLang="en-US" dirty="0">
              <a:solidFill>
                <a:prstClr val="black">
                  <a:tint val="75000"/>
                </a:prstClr>
              </a:solidFill>
              <a:latin typeface="微软雅黑" panose="020B0503020204020204" pitchFamily="34" charset="-122"/>
              <a:ea typeface="微软雅黑" panose="020B0503020204020204" pitchFamily="34" charset="-122"/>
            </a:endParaRPr>
          </a:p>
        </p:txBody>
      </p:sp>
      <p:grpSp>
        <p:nvGrpSpPr>
          <p:cNvPr id="5" name="组合 7"/>
          <p:cNvGrpSpPr/>
          <p:nvPr/>
        </p:nvGrpSpPr>
        <p:grpSpPr>
          <a:xfrm>
            <a:off x="108557" y="337632"/>
            <a:ext cx="6747102" cy="491607"/>
            <a:chOff x="198764" y="258545"/>
            <a:chExt cx="8994052" cy="656010"/>
          </a:xfrm>
        </p:grpSpPr>
        <p:grpSp>
          <p:nvGrpSpPr>
            <p:cNvPr id="6" name="组合 5"/>
            <p:cNvGrpSpPr/>
            <p:nvPr/>
          </p:nvGrpSpPr>
          <p:grpSpPr>
            <a:xfrm>
              <a:off x="198764" y="258545"/>
              <a:ext cx="700083" cy="563491"/>
              <a:chOff x="5075564" y="2933562"/>
              <a:chExt cx="2860947" cy="2302753"/>
            </a:xfrm>
          </p:grpSpPr>
          <p:sp>
            <p:nvSpPr>
              <p:cNvPr id="8" name="等腰三角形 7"/>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988289" y="300222"/>
              <a:ext cx="8204527" cy="614333"/>
            </a:xfrm>
            <a:prstGeom prst="rect">
              <a:avLst/>
            </a:prstGeom>
            <a:noFill/>
            <a:ln w="9525">
              <a:noFill/>
              <a:miter/>
            </a:ln>
          </p:spPr>
          <p:txBody>
            <a:bodyPr wrap="squar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sym typeface="+mn-ea"/>
                </a:rPr>
                <a:t>序</a:t>
              </a:r>
              <a:r>
                <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 </a:t>
              </a:r>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复杂软件研制现状及挑战</a:t>
              </a:r>
              <a:r>
                <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(4/8)</a:t>
              </a:r>
              <a:endPar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0" name="文本框 9"/>
          <p:cNvSpPr txBox="1"/>
          <p:nvPr/>
        </p:nvSpPr>
        <p:spPr>
          <a:xfrm>
            <a:off x="598907" y="1023210"/>
            <a:ext cx="6096000" cy="398780"/>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）复杂软件开发中存在的问题</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(2/4)</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日期占位符 1"/>
          <p:cNvSpPr txBox="1"/>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7E994E-38B7-A24C-BB52-B6E01FC5F572}" type="datetime1">
              <a:rPr lang="zh-CN" altLang="en-US" smtClean="0">
                <a:solidFill>
                  <a:prstClr val="black">
                    <a:tint val="75000"/>
                  </a:prstClr>
                </a:solidFill>
                <a:latin typeface="微软雅黑" panose="020B0503020204020204" pitchFamily="34" charset="-122"/>
                <a:ea typeface="微软雅黑" panose="020B0503020204020204" pitchFamily="34" charset="-122"/>
              </a:rPr>
            </a:fld>
            <a:endParaRPr lang="zh-CN" altLang="en-US">
              <a:solidFill>
                <a:prstClr val="black">
                  <a:tint val="75000"/>
                </a:prst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838200" y="1600200"/>
            <a:ext cx="10652961"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复杂软件开发“大规模”化带来了</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开发效率</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成本</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软件质量</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大问题</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4" name="组合 13"/>
          <p:cNvGrpSpPr/>
          <p:nvPr/>
        </p:nvGrpSpPr>
        <p:grpSpPr>
          <a:xfrm rot="0">
            <a:off x="869950" y="2055495"/>
            <a:ext cx="10483850" cy="1206500"/>
            <a:chOff x="681682" y="1277888"/>
            <a:chExt cx="10776625" cy="1100373"/>
          </a:xfrm>
        </p:grpSpPr>
        <p:sp>
          <p:nvSpPr>
            <p:cNvPr id="20" name="矩形 2"/>
            <p:cNvSpPr/>
            <p:nvPr/>
          </p:nvSpPr>
          <p:spPr>
            <a:xfrm>
              <a:off x="681682" y="1277888"/>
              <a:ext cx="984191" cy="1100373"/>
            </a:xfrm>
            <a:custGeom>
              <a:avLst/>
              <a:gdLst/>
              <a:ahLst/>
              <a:cxnLst/>
              <a:rect l="l" t="t" r="r" b="b"/>
              <a:pathLst>
                <a:path w="984937" h="1100373">
                  <a:moveTo>
                    <a:pt x="0" y="0"/>
                  </a:moveTo>
                  <a:lnTo>
                    <a:pt x="984937" y="0"/>
                  </a:lnTo>
                  <a:lnTo>
                    <a:pt x="984937" y="984937"/>
                  </a:lnTo>
                  <a:lnTo>
                    <a:pt x="115436" y="984937"/>
                  </a:lnTo>
                  <a:lnTo>
                    <a:pt x="0" y="1100373"/>
                  </a:lnTo>
                  <a:lnTo>
                    <a:pt x="0" y="984937"/>
                  </a:lnTo>
                  <a:lnTo>
                    <a:pt x="0" y="74595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a:r>
                <a:rPr lang="zh-CN" altLang="en-US" sz="2000" b="1" dirty="0">
                  <a:latin typeface="微软雅黑" panose="020B0503020204020204" pitchFamily="34" charset="-122"/>
                  <a:ea typeface="微软雅黑" panose="020B0503020204020204" pitchFamily="34" charset="-122"/>
                </a:rPr>
                <a:t>开发效率问题</a:t>
              </a:r>
              <a:endParaRPr lang="zh-CN" altLang="en-US" sz="2000" b="1" dirty="0">
                <a:latin typeface="微软雅黑" panose="020B0503020204020204" pitchFamily="34" charset="-122"/>
                <a:ea typeface="微软雅黑" panose="020B0503020204020204" pitchFamily="34" charset="-122"/>
              </a:endParaRPr>
            </a:p>
          </p:txBody>
        </p:sp>
        <p:grpSp>
          <p:nvGrpSpPr>
            <p:cNvPr id="21" name="组合 20"/>
            <p:cNvGrpSpPr/>
            <p:nvPr/>
          </p:nvGrpSpPr>
          <p:grpSpPr>
            <a:xfrm>
              <a:off x="1733881" y="1277888"/>
              <a:ext cx="9724426" cy="1000475"/>
              <a:chOff x="2553885" y="1279283"/>
              <a:chExt cx="9731791" cy="1000475"/>
            </a:xfrm>
          </p:grpSpPr>
          <p:sp>
            <p:nvSpPr>
              <p:cNvPr id="22" name="矩形 21"/>
              <p:cNvSpPr/>
              <p:nvPr/>
            </p:nvSpPr>
            <p:spPr>
              <a:xfrm>
                <a:off x="2553885" y="1279283"/>
                <a:ext cx="9731790" cy="98493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a:endParaRPr lang="zh-CN" altLang="en-US" sz="2000">
                  <a:latin typeface="微软雅黑" panose="020B0503020204020204" pitchFamily="34" charset="-122"/>
                  <a:ea typeface="微软雅黑" panose="020B0503020204020204" pitchFamily="34" charset="-122"/>
                </a:endParaRPr>
              </a:p>
            </p:txBody>
          </p:sp>
          <p:sp>
            <p:nvSpPr>
              <p:cNvPr id="23" name="Rectangle 13" descr="FD1DDF730CE4456e89755B07FE1653D0# #Rectangle 13"/>
              <p:cNvSpPr>
                <a:spLocks noChangeArrowheads="1"/>
              </p:cNvSpPr>
              <p:nvPr/>
            </p:nvSpPr>
            <p:spPr bwMode="auto">
              <a:xfrm>
                <a:off x="2677079" y="1354214"/>
                <a:ext cx="9608597" cy="925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just"/>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关键、重要软件的开发效率：</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228</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行</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人月</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规模为</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1000</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万行的机载软件（涵盖型号研制的阶段迭代如方案、初样、试样、定型、复用及软件测试等因素）开发工作量：约为</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11000</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人年</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15" name="组合 14"/>
          <p:cNvGrpSpPr/>
          <p:nvPr/>
        </p:nvGrpSpPr>
        <p:grpSpPr>
          <a:xfrm rot="0">
            <a:off x="869950" y="3392170"/>
            <a:ext cx="10483850" cy="1206500"/>
            <a:chOff x="681682" y="1277888"/>
            <a:chExt cx="10776624" cy="1100373"/>
          </a:xfrm>
        </p:grpSpPr>
        <p:sp>
          <p:nvSpPr>
            <p:cNvPr id="16" name="矩形 2"/>
            <p:cNvSpPr/>
            <p:nvPr/>
          </p:nvSpPr>
          <p:spPr>
            <a:xfrm>
              <a:off x="681682" y="1277888"/>
              <a:ext cx="984191" cy="1100373"/>
            </a:xfrm>
            <a:custGeom>
              <a:avLst/>
              <a:gdLst/>
              <a:ahLst/>
              <a:cxnLst/>
              <a:rect l="l" t="t" r="r" b="b"/>
              <a:pathLst>
                <a:path w="984937" h="1100373">
                  <a:moveTo>
                    <a:pt x="0" y="0"/>
                  </a:moveTo>
                  <a:lnTo>
                    <a:pt x="984937" y="0"/>
                  </a:lnTo>
                  <a:lnTo>
                    <a:pt x="984937" y="984937"/>
                  </a:lnTo>
                  <a:lnTo>
                    <a:pt x="115436" y="984937"/>
                  </a:lnTo>
                  <a:lnTo>
                    <a:pt x="0" y="1100373"/>
                  </a:lnTo>
                  <a:lnTo>
                    <a:pt x="0" y="984937"/>
                  </a:lnTo>
                  <a:lnTo>
                    <a:pt x="0" y="74595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a:r>
                <a:rPr lang="zh-CN" altLang="en-US" sz="2000" b="1" dirty="0">
                  <a:latin typeface="微软雅黑" panose="020B0503020204020204" pitchFamily="34" charset="-122"/>
                  <a:ea typeface="微软雅黑" panose="020B0503020204020204" pitchFamily="34" charset="-122"/>
                </a:rPr>
                <a:t>成本问题</a:t>
              </a:r>
              <a:endParaRPr lang="zh-CN" altLang="en-US" sz="2000" b="1"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733881" y="1277888"/>
              <a:ext cx="9724425" cy="984937"/>
              <a:chOff x="2553885" y="1279283"/>
              <a:chExt cx="9731790" cy="984937"/>
            </a:xfrm>
          </p:grpSpPr>
          <p:sp>
            <p:nvSpPr>
              <p:cNvPr id="18" name="矩形 17"/>
              <p:cNvSpPr/>
              <p:nvPr/>
            </p:nvSpPr>
            <p:spPr>
              <a:xfrm>
                <a:off x="2553885" y="1279283"/>
                <a:ext cx="9731790" cy="98493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a:endParaRPr lang="zh-CN" altLang="en-US" sz="2000">
                  <a:latin typeface="微软雅黑" panose="020B0503020204020204" pitchFamily="34" charset="-122"/>
                  <a:ea typeface="微软雅黑" panose="020B0503020204020204" pitchFamily="34" charset="-122"/>
                </a:endParaRPr>
              </a:p>
            </p:txBody>
          </p:sp>
          <p:sp>
            <p:nvSpPr>
              <p:cNvPr id="19" name="Rectangle 13" descr="FD1DDF730CE4456e89755B07FE1653D0# #Rectangle 13"/>
              <p:cNvSpPr>
                <a:spLocks noChangeArrowheads="1"/>
              </p:cNvSpPr>
              <p:nvPr/>
            </p:nvSpPr>
            <p:spPr bwMode="auto">
              <a:xfrm>
                <a:off x="2677078" y="1440723"/>
                <a:ext cx="9608597" cy="645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just"/>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1)1000</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万行源码软件测试费用：</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亿元人民币（按照</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元</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行的价格）</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2)1000</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万行源码软件测试和开发中研制费：超过</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亿人民币</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24" name="组合 23"/>
          <p:cNvGrpSpPr/>
          <p:nvPr/>
        </p:nvGrpSpPr>
        <p:grpSpPr>
          <a:xfrm>
            <a:off x="869894" y="4728377"/>
            <a:ext cx="10483905" cy="1206405"/>
            <a:chOff x="681682" y="1277888"/>
            <a:chExt cx="10776625" cy="1100373"/>
          </a:xfrm>
        </p:grpSpPr>
        <p:sp>
          <p:nvSpPr>
            <p:cNvPr id="25" name="矩形 2"/>
            <p:cNvSpPr/>
            <p:nvPr/>
          </p:nvSpPr>
          <p:spPr>
            <a:xfrm>
              <a:off x="681682" y="1277888"/>
              <a:ext cx="984191" cy="1100373"/>
            </a:xfrm>
            <a:custGeom>
              <a:avLst/>
              <a:gdLst/>
              <a:ahLst/>
              <a:cxnLst/>
              <a:rect l="l" t="t" r="r" b="b"/>
              <a:pathLst>
                <a:path w="984937" h="1100373">
                  <a:moveTo>
                    <a:pt x="0" y="0"/>
                  </a:moveTo>
                  <a:lnTo>
                    <a:pt x="984937" y="0"/>
                  </a:lnTo>
                  <a:lnTo>
                    <a:pt x="984937" y="984937"/>
                  </a:lnTo>
                  <a:lnTo>
                    <a:pt x="115436" y="984937"/>
                  </a:lnTo>
                  <a:lnTo>
                    <a:pt x="0" y="1100373"/>
                  </a:lnTo>
                  <a:lnTo>
                    <a:pt x="0" y="984937"/>
                  </a:lnTo>
                  <a:lnTo>
                    <a:pt x="0" y="74595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a:r>
                <a:rPr lang="zh-CN" altLang="en-US" sz="2000" b="1" dirty="0">
                  <a:latin typeface="微软雅黑" panose="020B0503020204020204" pitchFamily="34" charset="-122"/>
                  <a:ea typeface="微软雅黑" panose="020B0503020204020204" pitchFamily="34" charset="-122"/>
                </a:rPr>
                <a:t>软件质量问题</a:t>
              </a:r>
              <a:endParaRPr lang="zh-CN" altLang="en-US" sz="2000" b="1" dirty="0">
                <a:latin typeface="微软雅黑" panose="020B0503020204020204" pitchFamily="34" charset="-122"/>
                <a:ea typeface="微软雅黑" panose="020B0503020204020204" pitchFamily="34" charset="-122"/>
              </a:endParaRPr>
            </a:p>
          </p:txBody>
        </p:sp>
        <p:grpSp>
          <p:nvGrpSpPr>
            <p:cNvPr id="26" name="组合 25"/>
            <p:cNvGrpSpPr/>
            <p:nvPr/>
          </p:nvGrpSpPr>
          <p:grpSpPr>
            <a:xfrm>
              <a:off x="1733881" y="1277888"/>
              <a:ext cx="9724426" cy="1001326"/>
              <a:chOff x="2553885" y="1279283"/>
              <a:chExt cx="9731791" cy="1001326"/>
            </a:xfrm>
          </p:grpSpPr>
          <p:sp>
            <p:nvSpPr>
              <p:cNvPr id="27" name="矩形 26"/>
              <p:cNvSpPr/>
              <p:nvPr/>
            </p:nvSpPr>
            <p:spPr>
              <a:xfrm>
                <a:off x="2553885" y="1279283"/>
                <a:ext cx="9731790" cy="98493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a:endParaRPr lang="zh-CN" altLang="en-US" sz="2000">
                  <a:latin typeface="微软雅黑" panose="020B0503020204020204" pitchFamily="34" charset="-122"/>
                  <a:ea typeface="微软雅黑" panose="020B0503020204020204" pitchFamily="34" charset="-122"/>
                </a:endParaRPr>
              </a:p>
            </p:txBody>
          </p:sp>
          <p:sp>
            <p:nvSpPr>
              <p:cNvPr id="28" name="Rectangle 13" descr="FD1DDF730CE4456e89755B07FE1653D0# #Rectangle 13"/>
              <p:cNvSpPr>
                <a:spLocks noChangeArrowheads="1"/>
              </p:cNvSpPr>
              <p:nvPr/>
            </p:nvSpPr>
            <p:spPr bwMode="auto">
              <a:xfrm>
                <a:off x="2677079" y="1354214"/>
                <a:ext cx="9608597" cy="926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just">
                  <a:buFont typeface="Wingdings" panose="05000000000000000000" charset="0"/>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航空软件千行代码缺陷率平均在</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左右</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just">
                  <a:buFont typeface="Wingdings" panose="05000000000000000000" charset="0"/>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这些缺陷往往在系统联试、试飞或实际作战中暴露，造成安全隐患、经济损失或影响作战效能</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
        <p:nvSpPr>
          <p:cNvPr id="13" name="日期占位符 1"/>
          <p:cNvSpPr>
            <a:spLocks noGrp="1"/>
          </p:cNvSpPr>
          <p:nvPr>
            <p:ph type="dt" sz="half" idx="10"/>
          </p:nvPr>
        </p:nvSpPr>
        <p:spPr>
          <a:xfrm>
            <a:off x="838200" y="6356350"/>
            <a:ext cx="2743200" cy="365125"/>
          </a:xfrm>
        </p:spPr>
        <p:txBody>
          <a:bodyPr/>
          <a:lstStyle/>
          <a:p>
            <a:fld id="{0E7E994E-38B7-A24C-BB52-B6E01FC5F572}" type="datetime1">
              <a:rPr lang="zh-CN" altLang="en-US" smtClean="0">
                <a:solidFill>
                  <a:prstClr val="black">
                    <a:tint val="75000"/>
                  </a:prstClr>
                </a:solidFill>
                <a:latin typeface="微软雅黑" panose="020B0503020204020204" pitchFamily="34" charset="-122"/>
                <a:ea typeface="微软雅黑" panose="020B0503020204020204" pitchFamily="34" charset="-122"/>
              </a:rPr>
            </a:fld>
            <a:endParaRPr lang="zh-CN" altLang="en-US">
              <a:solidFill>
                <a:prstClr val="black">
                  <a:tint val="75000"/>
                </a:prstClr>
              </a:solidFill>
              <a:latin typeface="微软雅黑" panose="020B0503020204020204" pitchFamily="34" charset="-122"/>
              <a:ea typeface="微软雅黑" panose="020B0503020204020204" pitchFamily="34" charset="-122"/>
            </a:endParaRPr>
          </a:p>
        </p:txBody>
      </p:sp>
      <p:sp>
        <p:nvSpPr>
          <p:cNvPr id="14" name="灯片编号占位符 2"/>
          <p:cNvSpPr>
            <a:spLocks noGrp="1"/>
          </p:cNvSpPr>
          <p:nvPr>
            <p:ph type="sldNum" sz="quarter" idx="12"/>
          </p:nvPr>
        </p:nvSpPr>
        <p:spPr>
          <a:xfrm>
            <a:off x="8610600" y="6356350"/>
            <a:ext cx="2743200" cy="365125"/>
          </a:xfrm>
        </p:spPr>
        <p:txBody>
          <a:bodyPr/>
          <a:lstStyle/>
          <a:p>
            <a:fld id="{85BC0CA1-3571-4BD4-9253-723F5D1C3D94}" type="slidenum">
              <a:rPr lang="zh-CN" altLang="en-US" smtClean="0">
                <a:solidFill>
                  <a:prstClr val="black">
                    <a:tint val="75000"/>
                  </a:prstClr>
                </a:solidFill>
                <a:latin typeface="微软雅黑" panose="020B0503020204020204" pitchFamily="34" charset="-122"/>
                <a:ea typeface="微软雅黑" panose="020B0503020204020204" pitchFamily="34" charset="-122"/>
              </a:rPr>
            </a:fld>
            <a:endParaRPr lang="zh-CN" altLang="en-US" dirty="0">
              <a:solidFill>
                <a:prstClr val="black">
                  <a:tint val="75000"/>
                </a:prstClr>
              </a:solidFill>
              <a:latin typeface="微软雅黑" panose="020B0503020204020204" pitchFamily="34" charset="-122"/>
              <a:ea typeface="微软雅黑" panose="020B0503020204020204" pitchFamily="34" charset="-122"/>
            </a:endParaRPr>
          </a:p>
        </p:txBody>
      </p:sp>
      <p:grpSp>
        <p:nvGrpSpPr>
          <p:cNvPr id="15" name="组合 7"/>
          <p:cNvGrpSpPr/>
          <p:nvPr/>
        </p:nvGrpSpPr>
        <p:grpSpPr>
          <a:xfrm>
            <a:off x="108557" y="337632"/>
            <a:ext cx="6747102" cy="491607"/>
            <a:chOff x="198764" y="258545"/>
            <a:chExt cx="8994052" cy="656010"/>
          </a:xfrm>
        </p:grpSpPr>
        <p:grpSp>
          <p:nvGrpSpPr>
            <p:cNvPr id="16" name="组合 5"/>
            <p:cNvGrpSpPr/>
            <p:nvPr/>
          </p:nvGrpSpPr>
          <p:grpSpPr>
            <a:xfrm>
              <a:off x="198764" y="258545"/>
              <a:ext cx="700083" cy="563491"/>
              <a:chOff x="5075564" y="2933562"/>
              <a:chExt cx="2860947" cy="2302753"/>
            </a:xfrm>
          </p:grpSpPr>
          <p:sp>
            <p:nvSpPr>
              <p:cNvPr id="18" name="等腰三角形 17"/>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19" name="等腰三角形 18"/>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sp>
          <p:nvSpPr>
            <p:cNvPr id="17" name="文本框 6"/>
            <p:cNvSpPr txBox="1"/>
            <p:nvPr/>
          </p:nvSpPr>
          <p:spPr>
            <a:xfrm>
              <a:off x="988289" y="300222"/>
              <a:ext cx="8204527" cy="614333"/>
            </a:xfrm>
            <a:prstGeom prst="rect">
              <a:avLst/>
            </a:prstGeom>
            <a:noFill/>
            <a:ln w="9525">
              <a:noFill/>
              <a:miter/>
            </a:ln>
          </p:spPr>
          <p:txBody>
            <a:bodyPr wrap="squar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sym typeface="+mn-ea"/>
                </a:rPr>
                <a:t>序</a:t>
              </a:r>
              <a:r>
                <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  </a:t>
              </a:r>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复杂软件研制现状及挑战</a:t>
              </a:r>
              <a:r>
                <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(5/8)</a:t>
              </a:r>
              <a:endPar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0" name="文本框 19"/>
          <p:cNvSpPr txBox="1"/>
          <p:nvPr/>
        </p:nvSpPr>
        <p:spPr>
          <a:xfrm>
            <a:off x="598907" y="1023210"/>
            <a:ext cx="6096000" cy="398780"/>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）复杂软件开发中存在的问题</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(3/4)</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日期占位符 1"/>
          <p:cNvSpPr txBox="1"/>
          <p:nvPr/>
        </p:nvSpPr>
        <p:spPr>
          <a:xfrm>
            <a:off x="768985"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7E994E-38B7-A24C-BB52-B6E01FC5F572}" type="datetime1">
              <a:rPr lang="zh-CN" altLang="en-US" smtClean="0">
                <a:solidFill>
                  <a:prstClr val="black">
                    <a:tint val="75000"/>
                  </a:prstClr>
                </a:solidFill>
                <a:latin typeface="微软雅黑" panose="020B0503020204020204" pitchFamily="34" charset="-122"/>
                <a:ea typeface="微软雅黑" panose="020B0503020204020204" pitchFamily="34" charset="-122"/>
              </a:rPr>
            </a:fld>
            <a:endParaRPr lang="zh-CN" altLang="en-US">
              <a:solidFill>
                <a:prstClr val="black">
                  <a:tint val="75000"/>
                </a:prst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838200" y="1467499"/>
            <a:ext cx="10652961" cy="707886"/>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复杂软件开发综合化带来的</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复杂度问题</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成熟度问题、需求传递脆弱性和管理复杂性问题、验证问题等</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大问题</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5" name="组合 24"/>
          <p:cNvGrpSpPr/>
          <p:nvPr/>
        </p:nvGrpSpPr>
        <p:grpSpPr>
          <a:xfrm rot="0">
            <a:off x="869950" y="2207895"/>
            <a:ext cx="10621010" cy="954405"/>
            <a:chOff x="681682" y="1277888"/>
            <a:chExt cx="10776625" cy="1100373"/>
          </a:xfrm>
        </p:grpSpPr>
        <p:sp>
          <p:nvSpPr>
            <p:cNvPr id="37" name="矩形 2"/>
            <p:cNvSpPr/>
            <p:nvPr/>
          </p:nvSpPr>
          <p:spPr>
            <a:xfrm>
              <a:off x="681682" y="1277888"/>
              <a:ext cx="984191" cy="1100373"/>
            </a:xfrm>
            <a:custGeom>
              <a:avLst/>
              <a:gdLst/>
              <a:ahLst/>
              <a:cxnLst/>
              <a:rect l="l" t="t" r="r" b="b"/>
              <a:pathLst>
                <a:path w="984937" h="1100373">
                  <a:moveTo>
                    <a:pt x="0" y="0"/>
                  </a:moveTo>
                  <a:lnTo>
                    <a:pt x="984937" y="0"/>
                  </a:lnTo>
                  <a:lnTo>
                    <a:pt x="984937" y="984937"/>
                  </a:lnTo>
                  <a:lnTo>
                    <a:pt x="115436" y="984937"/>
                  </a:lnTo>
                  <a:lnTo>
                    <a:pt x="0" y="1100373"/>
                  </a:lnTo>
                  <a:lnTo>
                    <a:pt x="0" y="984937"/>
                  </a:lnTo>
                  <a:lnTo>
                    <a:pt x="0" y="74595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a:r>
                <a:rPr lang="zh-CN" altLang="en-US" sz="2000" b="1" dirty="0">
                  <a:latin typeface="微软雅黑" panose="020B0503020204020204" pitchFamily="34" charset="-122"/>
                  <a:ea typeface="微软雅黑" panose="020B0503020204020204" pitchFamily="34" charset="-122"/>
                </a:rPr>
                <a:t>复杂度问题</a:t>
              </a:r>
              <a:endParaRPr lang="zh-CN" altLang="en-US" sz="2000" b="1"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733881" y="1277888"/>
              <a:ext cx="9724426" cy="984937"/>
              <a:chOff x="2553885" y="1279283"/>
              <a:chExt cx="9731791" cy="984937"/>
            </a:xfrm>
          </p:grpSpPr>
          <p:sp>
            <p:nvSpPr>
              <p:cNvPr id="39" name="矩形 38"/>
              <p:cNvSpPr/>
              <p:nvPr/>
            </p:nvSpPr>
            <p:spPr>
              <a:xfrm>
                <a:off x="2553885" y="1279283"/>
                <a:ext cx="9244136" cy="98493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a:endParaRPr lang="zh-CN" altLang="en-US" sz="2000">
                  <a:latin typeface="微软雅黑" panose="020B0503020204020204" pitchFamily="34" charset="-122"/>
                  <a:ea typeface="微软雅黑" panose="020B0503020204020204" pitchFamily="34" charset="-122"/>
                </a:endParaRPr>
              </a:p>
            </p:txBody>
          </p:sp>
          <p:sp>
            <p:nvSpPr>
              <p:cNvPr id="40" name="Rectangle 13" descr="FD1DDF730CE4456e89755B07FE1653D0# #Rectangle 13"/>
              <p:cNvSpPr>
                <a:spLocks noChangeArrowheads="1"/>
              </p:cNvSpPr>
              <p:nvPr/>
            </p:nvSpPr>
            <p:spPr bwMode="auto">
              <a:xfrm>
                <a:off x="2677079" y="1354214"/>
                <a:ext cx="9608597" cy="81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just"/>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）需求数量激增</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）需求之间的控制耦合、数据耦合关系复杂度增大</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sp>
        <p:nvSpPr>
          <p:cNvPr id="27" name="矩形 2"/>
          <p:cNvSpPr/>
          <p:nvPr/>
        </p:nvSpPr>
        <p:spPr>
          <a:xfrm>
            <a:off x="869950" y="3265170"/>
            <a:ext cx="970280" cy="954405"/>
          </a:xfrm>
          <a:custGeom>
            <a:avLst/>
            <a:gdLst/>
            <a:ahLst/>
            <a:cxnLst/>
            <a:rect l="l" t="t" r="r" b="b"/>
            <a:pathLst>
              <a:path w="984937" h="1100373">
                <a:moveTo>
                  <a:pt x="0" y="0"/>
                </a:moveTo>
                <a:lnTo>
                  <a:pt x="984937" y="0"/>
                </a:lnTo>
                <a:lnTo>
                  <a:pt x="984937" y="984937"/>
                </a:lnTo>
                <a:lnTo>
                  <a:pt x="115436" y="984937"/>
                </a:lnTo>
                <a:lnTo>
                  <a:pt x="0" y="1100373"/>
                </a:lnTo>
                <a:lnTo>
                  <a:pt x="0" y="984937"/>
                </a:lnTo>
                <a:lnTo>
                  <a:pt x="0" y="74595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a:r>
              <a:rPr lang="zh-CN" altLang="en-US" sz="2000" b="1" dirty="0">
                <a:latin typeface="微软雅黑" panose="020B0503020204020204" pitchFamily="34" charset="-122"/>
                <a:ea typeface="微软雅黑" panose="020B0503020204020204" pitchFamily="34" charset="-122"/>
              </a:rPr>
              <a:t>成熟度问题</a:t>
            </a:r>
            <a:endParaRPr lang="zh-CN" altLang="en-US" sz="2000" b="1" dirty="0">
              <a:latin typeface="微软雅黑" panose="020B0503020204020204" pitchFamily="34" charset="-122"/>
              <a:ea typeface="微软雅黑" panose="020B0503020204020204" pitchFamily="34" charset="-122"/>
            </a:endParaRPr>
          </a:p>
        </p:txBody>
      </p:sp>
      <p:sp>
        <p:nvSpPr>
          <p:cNvPr id="31" name="矩形 30"/>
          <p:cNvSpPr/>
          <p:nvPr/>
        </p:nvSpPr>
        <p:spPr>
          <a:xfrm>
            <a:off x="1906905" y="3265170"/>
            <a:ext cx="9103995" cy="85407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a:endParaRPr lang="zh-CN" altLang="en-US" sz="2000">
              <a:latin typeface="微软雅黑" panose="020B0503020204020204" pitchFamily="34" charset="-122"/>
              <a:ea typeface="微软雅黑" panose="020B0503020204020204" pitchFamily="34" charset="-122"/>
            </a:endParaRPr>
          </a:p>
        </p:txBody>
      </p:sp>
      <p:sp>
        <p:nvSpPr>
          <p:cNvPr id="32" name="Rectangle 13" descr="FD1DDF730CE4456e89755B07FE1653D0# #Rectangle 13"/>
          <p:cNvSpPr>
            <a:spLocks noChangeArrowheads="1"/>
          </p:cNvSpPr>
          <p:nvPr/>
        </p:nvSpPr>
        <p:spPr bwMode="auto">
          <a:xfrm>
            <a:off x="2028190" y="3329940"/>
            <a:ext cx="946277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just"/>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）复杂度增大导致论证和方案阶段无法一次性完全明确软件研制需求</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）反复迭代提高需求成熟度，导致研制进度缓慢</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矩形 32"/>
          <p:cNvSpPr/>
          <p:nvPr/>
        </p:nvSpPr>
        <p:spPr>
          <a:xfrm>
            <a:off x="1906905" y="4299585"/>
            <a:ext cx="9103995" cy="85407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a:endParaRPr lang="zh-CN" altLang="en-US" sz="2000">
              <a:latin typeface="微软雅黑" panose="020B0503020204020204" pitchFamily="34" charset="-122"/>
              <a:ea typeface="微软雅黑" panose="020B0503020204020204" pitchFamily="34" charset="-122"/>
            </a:endParaRPr>
          </a:p>
        </p:txBody>
      </p:sp>
      <p:sp>
        <p:nvSpPr>
          <p:cNvPr id="34" name="Rectangle 13" descr="FD1DDF730CE4456e89755B07FE1653D0# #Rectangle 13"/>
          <p:cNvSpPr>
            <a:spLocks noChangeArrowheads="1"/>
          </p:cNvSpPr>
          <p:nvPr/>
        </p:nvSpPr>
        <p:spPr bwMode="auto">
          <a:xfrm>
            <a:off x="2028190" y="4403725"/>
            <a:ext cx="946277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just"/>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）项目需求在客户、项目组长、分析设计人员和程序员间的理解不一致</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just"/>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）项目开发人员提出的解决方案与客户实际需求不一致</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矩形 34"/>
          <p:cNvSpPr/>
          <p:nvPr/>
        </p:nvSpPr>
        <p:spPr>
          <a:xfrm>
            <a:off x="1906905" y="5401945"/>
            <a:ext cx="9103995" cy="85407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a:endParaRPr lang="zh-CN" altLang="en-US" sz="2000">
              <a:latin typeface="微软雅黑" panose="020B0503020204020204" pitchFamily="34" charset="-122"/>
              <a:ea typeface="微软雅黑" panose="020B0503020204020204" pitchFamily="34" charset="-122"/>
            </a:endParaRPr>
          </a:p>
        </p:txBody>
      </p:sp>
      <p:sp>
        <p:nvSpPr>
          <p:cNvPr id="36" name="Rectangle 13" descr="FD1DDF730CE4456e89755B07FE1653D0# #Rectangle 13"/>
          <p:cNvSpPr>
            <a:spLocks noChangeArrowheads="1"/>
          </p:cNvSpPr>
          <p:nvPr/>
        </p:nvSpPr>
        <p:spPr bwMode="auto">
          <a:xfrm>
            <a:off x="2028190" y="5506085"/>
            <a:ext cx="888428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just"/>
            <a:r>
              <a:rPr lang="zh-CN" altLang="en-US" sz="2000" dirty="0">
                <a:latin typeface="微软雅黑" panose="020B0503020204020204" pitchFamily="34" charset="-122"/>
                <a:ea typeface="微软雅黑" panose="020B0503020204020204" pitchFamily="34" charset="-122"/>
              </a:rPr>
              <a:t>综合化、模块化的航空电子系统中的应用软件一般是由数十家单位联合研制的千万行级巨型软件，还没有针对如此复杂系统的测试和验收工具</a:t>
            </a:r>
            <a:endParaRPr lang="zh-CN" altLang="en-US" sz="2000" dirty="0">
              <a:latin typeface="微软雅黑" panose="020B0503020204020204" pitchFamily="34" charset="-122"/>
              <a:ea typeface="微软雅黑" panose="020B0503020204020204" pitchFamily="34" charset="-122"/>
            </a:endParaRPr>
          </a:p>
        </p:txBody>
      </p:sp>
      <p:sp>
        <p:nvSpPr>
          <p:cNvPr id="29" name="矩形 2"/>
          <p:cNvSpPr/>
          <p:nvPr/>
        </p:nvSpPr>
        <p:spPr>
          <a:xfrm>
            <a:off x="854075" y="4260850"/>
            <a:ext cx="1002030" cy="1141095"/>
          </a:xfrm>
          <a:custGeom>
            <a:avLst/>
            <a:gdLst/>
            <a:ahLst/>
            <a:cxnLst/>
            <a:rect l="l" t="t" r="r" b="b"/>
            <a:pathLst>
              <a:path w="984937" h="1100373">
                <a:moveTo>
                  <a:pt x="0" y="0"/>
                </a:moveTo>
                <a:lnTo>
                  <a:pt x="984937" y="0"/>
                </a:lnTo>
                <a:lnTo>
                  <a:pt x="984937" y="984937"/>
                </a:lnTo>
                <a:lnTo>
                  <a:pt x="115436" y="984937"/>
                </a:lnTo>
                <a:lnTo>
                  <a:pt x="0" y="1100373"/>
                </a:lnTo>
                <a:lnTo>
                  <a:pt x="0" y="984937"/>
                </a:lnTo>
                <a:lnTo>
                  <a:pt x="0" y="74595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a:r>
              <a:rPr lang="zh-CN" altLang="en-US" sz="2000" b="1" dirty="0">
                <a:latin typeface="微软雅黑" panose="020B0503020204020204" pitchFamily="34" charset="-122"/>
                <a:ea typeface="微软雅黑" panose="020B0503020204020204" pitchFamily="34" charset="-122"/>
              </a:rPr>
              <a:t>需求传递和管理问题</a:t>
            </a:r>
            <a:endParaRPr lang="zh-CN" altLang="en-US" sz="2000" b="1" dirty="0">
              <a:latin typeface="微软雅黑" panose="020B0503020204020204" pitchFamily="34" charset="-122"/>
              <a:ea typeface="微软雅黑" panose="020B0503020204020204" pitchFamily="34" charset="-122"/>
            </a:endParaRPr>
          </a:p>
        </p:txBody>
      </p:sp>
      <p:sp>
        <p:nvSpPr>
          <p:cNvPr id="30" name="矩形 2"/>
          <p:cNvSpPr/>
          <p:nvPr/>
        </p:nvSpPr>
        <p:spPr>
          <a:xfrm>
            <a:off x="869950" y="5401945"/>
            <a:ext cx="970280" cy="954405"/>
          </a:xfrm>
          <a:custGeom>
            <a:avLst/>
            <a:gdLst/>
            <a:ahLst/>
            <a:cxnLst/>
            <a:rect l="l" t="t" r="r" b="b"/>
            <a:pathLst>
              <a:path w="984937" h="1100373">
                <a:moveTo>
                  <a:pt x="0" y="0"/>
                </a:moveTo>
                <a:lnTo>
                  <a:pt x="984937" y="0"/>
                </a:lnTo>
                <a:lnTo>
                  <a:pt x="984937" y="984937"/>
                </a:lnTo>
                <a:lnTo>
                  <a:pt x="115436" y="984937"/>
                </a:lnTo>
                <a:lnTo>
                  <a:pt x="0" y="1100373"/>
                </a:lnTo>
                <a:lnTo>
                  <a:pt x="0" y="984937"/>
                </a:lnTo>
                <a:lnTo>
                  <a:pt x="0" y="74595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a:r>
              <a:rPr lang="zh-CN" altLang="en-US" sz="2000" b="1" dirty="0">
                <a:latin typeface="微软雅黑" panose="020B0503020204020204" pitchFamily="34" charset="-122"/>
                <a:ea typeface="微软雅黑" panose="020B0503020204020204" pitchFamily="34" charset="-122"/>
              </a:rPr>
              <a:t>验证</a:t>
            </a:r>
            <a:endParaRPr lang="en-US" altLang="zh-CN" sz="2000" b="1" dirty="0">
              <a:latin typeface="微软雅黑" panose="020B0503020204020204" pitchFamily="34" charset="-122"/>
              <a:ea typeface="微软雅黑" panose="020B0503020204020204" pitchFamily="34" charset="-122"/>
            </a:endParaRPr>
          </a:p>
          <a:p>
            <a:pPr algn="ctr"/>
            <a:r>
              <a:rPr lang="zh-CN" altLang="en-US" sz="2000" b="1" dirty="0">
                <a:latin typeface="微软雅黑" panose="020B0503020204020204" pitchFamily="34" charset="-122"/>
                <a:ea typeface="微软雅黑" panose="020B0503020204020204" pitchFamily="34" charset="-122"/>
              </a:rPr>
              <a:t>问题</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P spid="32" grpId="0"/>
      <p:bldP spid="27" grpId="1" animBg="1"/>
      <p:bldP spid="31" grpId="1" animBg="1"/>
      <p:bldP spid="32" grpId="1"/>
      <p:bldP spid="33" grpId="0" animBg="1"/>
      <p:bldP spid="34" grpId="0"/>
      <p:bldP spid="29" grpId="0" bldLvl="0" animBg="1"/>
      <p:bldP spid="33" grpId="1" animBg="1"/>
      <p:bldP spid="34" grpId="1"/>
      <p:bldP spid="29" grpId="1" animBg="1"/>
      <p:bldP spid="35" grpId="0" animBg="1"/>
      <p:bldP spid="36" grpId="0"/>
      <p:bldP spid="30" grpId="0" animBg="1"/>
      <p:bldP spid="35" grpId="1" animBg="1"/>
      <p:bldP spid="36" grpId="1"/>
      <p:bldP spid="30"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
        <p:nvSpPr>
          <p:cNvPr id="3" name="日期占位符 1"/>
          <p:cNvSpPr>
            <a:spLocks noGrp="1"/>
          </p:cNvSpPr>
          <p:nvPr>
            <p:ph type="dt" sz="half" idx="10"/>
          </p:nvPr>
        </p:nvSpPr>
        <p:spPr>
          <a:xfrm>
            <a:off x="838200" y="6356350"/>
            <a:ext cx="2743200" cy="365125"/>
          </a:xfrm>
        </p:spPr>
        <p:txBody>
          <a:bodyPr/>
          <a:lstStyle/>
          <a:p>
            <a:fld id="{0E7E994E-38B7-A24C-BB52-B6E01FC5F572}" type="datetime1">
              <a:rPr lang="zh-CN" altLang="en-US" smtClean="0">
                <a:solidFill>
                  <a:prstClr val="black">
                    <a:tint val="75000"/>
                  </a:prstClr>
                </a:solidFill>
                <a:latin typeface="微软雅黑" panose="020B0503020204020204" pitchFamily="34" charset="-122"/>
                <a:ea typeface="微软雅黑" panose="020B0503020204020204" pitchFamily="34" charset="-122"/>
              </a:rPr>
            </a:fld>
            <a:endParaRPr lang="zh-CN" altLang="en-US">
              <a:solidFill>
                <a:prstClr val="black">
                  <a:tint val="75000"/>
                </a:prstClr>
              </a:solidFill>
              <a:latin typeface="微软雅黑" panose="020B0503020204020204" pitchFamily="34" charset="-122"/>
              <a:ea typeface="微软雅黑" panose="020B0503020204020204" pitchFamily="34" charset="-122"/>
            </a:endParaRPr>
          </a:p>
        </p:txBody>
      </p:sp>
      <p:sp>
        <p:nvSpPr>
          <p:cNvPr id="4" name="灯片编号占位符 2"/>
          <p:cNvSpPr>
            <a:spLocks noGrp="1"/>
          </p:cNvSpPr>
          <p:nvPr>
            <p:ph type="sldNum" sz="quarter" idx="12"/>
          </p:nvPr>
        </p:nvSpPr>
        <p:spPr>
          <a:xfrm>
            <a:off x="8610600" y="6356350"/>
            <a:ext cx="2743200" cy="365125"/>
          </a:xfrm>
        </p:spPr>
        <p:txBody>
          <a:bodyPr/>
          <a:lstStyle/>
          <a:p>
            <a:fld id="{85BC0CA1-3571-4BD4-9253-723F5D1C3D94}" type="slidenum">
              <a:rPr lang="zh-CN" altLang="en-US" smtClean="0">
                <a:solidFill>
                  <a:prstClr val="black">
                    <a:tint val="75000"/>
                  </a:prstClr>
                </a:solidFill>
                <a:latin typeface="微软雅黑" panose="020B0503020204020204" pitchFamily="34" charset="-122"/>
                <a:ea typeface="微软雅黑" panose="020B0503020204020204" pitchFamily="34" charset="-122"/>
              </a:rPr>
            </a:fld>
            <a:endParaRPr lang="zh-CN" altLang="en-US" dirty="0">
              <a:solidFill>
                <a:prstClr val="black">
                  <a:tint val="75000"/>
                </a:prstClr>
              </a:solidFill>
              <a:latin typeface="微软雅黑" panose="020B0503020204020204" pitchFamily="34" charset="-122"/>
              <a:ea typeface="微软雅黑" panose="020B0503020204020204" pitchFamily="34" charset="-122"/>
            </a:endParaRPr>
          </a:p>
        </p:txBody>
      </p:sp>
      <p:grpSp>
        <p:nvGrpSpPr>
          <p:cNvPr id="5" name="组合 7"/>
          <p:cNvGrpSpPr/>
          <p:nvPr/>
        </p:nvGrpSpPr>
        <p:grpSpPr>
          <a:xfrm>
            <a:off x="108557" y="337632"/>
            <a:ext cx="6747102" cy="491607"/>
            <a:chOff x="198764" y="258545"/>
            <a:chExt cx="8994052" cy="656010"/>
          </a:xfrm>
        </p:grpSpPr>
        <p:grpSp>
          <p:nvGrpSpPr>
            <p:cNvPr id="6" name="组合 5"/>
            <p:cNvGrpSpPr/>
            <p:nvPr/>
          </p:nvGrpSpPr>
          <p:grpSpPr>
            <a:xfrm>
              <a:off x="198764" y="258545"/>
              <a:ext cx="700083" cy="563491"/>
              <a:chOff x="5075564" y="2933562"/>
              <a:chExt cx="2860947" cy="2302753"/>
            </a:xfrm>
          </p:grpSpPr>
          <p:sp>
            <p:nvSpPr>
              <p:cNvPr id="8" name="等腰三角形 7"/>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988289" y="300222"/>
              <a:ext cx="8204527" cy="614333"/>
            </a:xfrm>
            <a:prstGeom prst="rect">
              <a:avLst/>
            </a:prstGeom>
            <a:noFill/>
            <a:ln w="9525">
              <a:noFill/>
              <a:miter/>
            </a:ln>
          </p:spPr>
          <p:txBody>
            <a:bodyPr wrap="squar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sym typeface="+mn-ea"/>
                </a:rPr>
                <a:t>序</a:t>
              </a:r>
              <a:r>
                <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 </a:t>
              </a:r>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复杂软件研制现状及挑战</a:t>
              </a:r>
              <a:r>
                <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(6/8)</a:t>
              </a:r>
              <a:endPar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0" name="文本框 9"/>
          <p:cNvSpPr txBox="1"/>
          <p:nvPr/>
        </p:nvSpPr>
        <p:spPr>
          <a:xfrm>
            <a:off x="598907" y="1023210"/>
            <a:ext cx="6096000" cy="398780"/>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）复杂软件开发中存在的问题</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(4/4)</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日期占位符 1"/>
          <p:cNvSpPr txBox="1"/>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7E994E-38B7-A24C-BB52-B6E01FC5F572}" type="datetime1">
              <a:rPr lang="zh-CN" altLang="en-US" smtClean="0">
                <a:solidFill>
                  <a:prstClr val="black">
                    <a:tint val="75000"/>
                  </a:prstClr>
                </a:solidFill>
                <a:latin typeface="微软雅黑" panose="020B0503020204020204" pitchFamily="34" charset="-122"/>
                <a:ea typeface="微软雅黑" panose="020B0503020204020204" pitchFamily="34" charset="-122"/>
              </a:rPr>
            </a:fld>
            <a:endParaRPr lang="zh-CN" altLang="en-US">
              <a:solidFill>
                <a:prstClr val="black">
                  <a:tint val="75000"/>
                </a:prst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838200" y="1467499"/>
            <a:ext cx="10652961"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复杂软件开发综合化带来的</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需求传递脆弱性和管理复杂性问题</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5" name="组合 24"/>
          <p:cNvGrpSpPr/>
          <p:nvPr/>
        </p:nvGrpSpPr>
        <p:grpSpPr>
          <a:xfrm>
            <a:off x="949236" y="1938184"/>
            <a:ext cx="9006583" cy="4347591"/>
            <a:chOff x="949236" y="1938184"/>
            <a:chExt cx="9006583" cy="4347591"/>
          </a:xfrm>
        </p:grpSpPr>
        <p:pic>
          <p:nvPicPr>
            <p:cNvPr id="14" name="图片 13" descr="2546222639326255800.gif"/>
            <p:cNvPicPr>
              <a:picLocks noChangeAspect="1"/>
            </p:cNvPicPr>
            <p:nvPr/>
          </p:nvPicPr>
          <p:blipFill>
            <a:blip r:embed="rId2" cstate="print"/>
            <a:stretch>
              <a:fillRect/>
            </a:stretch>
          </p:blipFill>
          <p:spPr>
            <a:xfrm>
              <a:off x="949236" y="1938184"/>
              <a:ext cx="9006583" cy="4347591"/>
            </a:xfrm>
            <a:prstGeom prst="rect">
              <a:avLst/>
            </a:prstGeom>
            <a:ln>
              <a:noFill/>
            </a:ln>
            <a:effectLst>
              <a:outerShdw blurRad="190500" algn="tl" rotWithShape="0">
                <a:srgbClr val="000000">
                  <a:alpha val="70000"/>
                </a:srgbClr>
              </a:outerShdw>
            </a:effectLst>
          </p:spPr>
        </p:pic>
        <p:sp>
          <p:nvSpPr>
            <p:cNvPr id="15" name="文本框 14"/>
            <p:cNvSpPr txBox="1"/>
            <p:nvPr/>
          </p:nvSpPr>
          <p:spPr>
            <a:xfrm>
              <a:off x="1099170" y="3793304"/>
              <a:ext cx="1606323" cy="261610"/>
            </a:xfrm>
            <a:prstGeom prst="rect">
              <a:avLst/>
            </a:prstGeom>
            <a:solidFill>
              <a:schemeClr val="bg2"/>
            </a:solidFill>
          </p:spPr>
          <p:txBody>
            <a:bodyPr wrap="square" rtlCol="0">
              <a:spAutoFit/>
            </a:bodyPr>
            <a:lstStyle/>
            <a:p>
              <a:pPr algn="ctr"/>
              <a:r>
                <a:rPr lang="zh-CN" altLang="en-US" sz="1100" dirty="0"/>
                <a:t>客户的解释</a:t>
              </a:r>
              <a:endParaRPr lang="zh-CN" altLang="en-US" sz="1100" dirty="0"/>
            </a:p>
          </p:txBody>
        </p:sp>
        <p:sp>
          <p:nvSpPr>
            <p:cNvPr id="16" name="文本框 15"/>
            <p:cNvSpPr txBox="1"/>
            <p:nvPr/>
          </p:nvSpPr>
          <p:spPr>
            <a:xfrm>
              <a:off x="2855427" y="3793304"/>
              <a:ext cx="1606323" cy="261610"/>
            </a:xfrm>
            <a:prstGeom prst="rect">
              <a:avLst/>
            </a:prstGeom>
            <a:solidFill>
              <a:schemeClr val="bg2"/>
            </a:solidFill>
          </p:spPr>
          <p:txBody>
            <a:bodyPr wrap="square" rtlCol="0">
              <a:spAutoFit/>
            </a:bodyPr>
            <a:lstStyle/>
            <a:p>
              <a:pPr algn="ctr"/>
              <a:r>
                <a:rPr lang="zh-CN" altLang="en-US" sz="1100" dirty="0"/>
                <a:t>项目组长的理解</a:t>
              </a:r>
              <a:endParaRPr lang="zh-CN" altLang="en-US" sz="1100" dirty="0"/>
            </a:p>
          </p:txBody>
        </p:sp>
        <p:sp>
          <p:nvSpPr>
            <p:cNvPr id="17" name="文本框 16"/>
            <p:cNvSpPr txBox="1"/>
            <p:nvPr/>
          </p:nvSpPr>
          <p:spPr>
            <a:xfrm>
              <a:off x="4649366" y="3793304"/>
              <a:ext cx="1606323" cy="260350"/>
            </a:xfrm>
            <a:prstGeom prst="rect">
              <a:avLst/>
            </a:prstGeom>
            <a:solidFill>
              <a:schemeClr val="bg2"/>
            </a:solidFill>
          </p:spPr>
          <p:txBody>
            <a:bodyPr wrap="square" rtlCol="0">
              <a:spAutoFit/>
            </a:bodyPr>
            <a:lstStyle/>
            <a:p>
              <a:pPr algn="ctr"/>
              <a:r>
                <a:rPr lang="zh-CN" altLang="en-US" sz="1100" dirty="0"/>
                <a:t>分析师设计的结果</a:t>
              </a:r>
              <a:endParaRPr lang="zh-CN" altLang="en-US" sz="1100" dirty="0"/>
            </a:p>
          </p:txBody>
        </p:sp>
        <p:sp>
          <p:nvSpPr>
            <p:cNvPr id="18" name="文本框 17"/>
            <p:cNvSpPr txBox="1"/>
            <p:nvPr/>
          </p:nvSpPr>
          <p:spPr>
            <a:xfrm>
              <a:off x="6443305" y="3793304"/>
              <a:ext cx="1606323" cy="260350"/>
            </a:xfrm>
            <a:prstGeom prst="rect">
              <a:avLst/>
            </a:prstGeom>
            <a:solidFill>
              <a:schemeClr val="bg2"/>
            </a:solidFill>
          </p:spPr>
          <p:txBody>
            <a:bodyPr wrap="square" rtlCol="0">
              <a:spAutoFit/>
            </a:bodyPr>
            <a:lstStyle/>
            <a:p>
              <a:pPr algn="ctr"/>
              <a:r>
                <a:rPr lang="zh-CN" altLang="en-US" sz="1100" dirty="0"/>
                <a:t>程序员的编码结果</a:t>
              </a:r>
              <a:endParaRPr lang="zh-CN" altLang="en-US" sz="1100" dirty="0"/>
            </a:p>
          </p:txBody>
        </p:sp>
        <p:sp>
          <p:nvSpPr>
            <p:cNvPr id="19" name="文本框 18"/>
            <p:cNvSpPr txBox="1"/>
            <p:nvPr/>
          </p:nvSpPr>
          <p:spPr>
            <a:xfrm>
              <a:off x="8218416" y="3793304"/>
              <a:ext cx="1606323" cy="261610"/>
            </a:xfrm>
            <a:prstGeom prst="rect">
              <a:avLst/>
            </a:prstGeom>
            <a:solidFill>
              <a:schemeClr val="bg2"/>
            </a:solidFill>
          </p:spPr>
          <p:txBody>
            <a:bodyPr wrap="square" rtlCol="0">
              <a:spAutoFit/>
            </a:bodyPr>
            <a:lstStyle/>
            <a:p>
              <a:pPr algn="ctr"/>
              <a:r>
                <a:rPr lang="zh-CN" altLang="en-US" sz="1100" dirty="0"/>
                <a:t>业务顾问的描述</a:t>
              </a:r>
              <a:endParaRPr lang="zh-CN" altLang="en-US" sz="1100" dirty="0"/>
            </a:p>
          </p:txBody>
        </p:sp>
        <p:sp>
          <p:nvSpPr>
            <p:cNvPr id="20" name="文本框 19"/>
            <p:cNvSpPr txBox="1"/>
            <p:nvPr/>
          </p:nvSpPr>
          <p:spPr>
            <a:xfrm>
              <a:off x="1100301" y="5938075"/>
              <a:ext cx="1606323" cy="261610"/>
            </a:xfrm>
            <a:prstGeom prst="rect">
              <a:avLst/>
            </a:prstGeom>
            <a:solidFill>
              <a:schemeClr val="bg2"/>
            </a:solidFill>
          </p:spPr>
          <p:txBody>
            <a:bodyPr wrap="square" rtlCol="0">
              <a:spAutoFit/>
            </a:bodyPr>
            <a:lstStyle/>
            <a:p>
              <a:pPr algn="ctr"/>
              <a:r>
                <a:rPr lang="zh-CN" altLang="en-US" sz="1100" dirty="0"/>
                <a:t>项目撰写出的文档</a:t>
              </a:r>
              <a:endParaRPr lang="zh-CN" altLang="en-US" sz="1100" dirty="0"/>
            </a:p>
          </p:txBody>
        </p:sp>
        <p:sp>
          <p:nvSpPr>
            <p:cNvPr id="21" name="文本框 20"/>
            <p:cNvSpPr txBox="1"/>
            <p:nvPr/>
          </p:nvSpPr>
          <p:spPr>
            <a:xfrm>
              <a:off x="2856558" y="5938075"/>
              <a:ext cx="1606323" cy="261610"/>
            </a:xfrm>
            <a:prstGeom prst="rect">
              <a:avLst/>
            </a:prstGeom>
            <a:solidFill>
              <a:schemeClr val="bg2"/>
            </a:solidFill>
          </p:spPr>
          <p:txBody>
            <a:bodyPr wrap="square" rtlCol="0">
              <a:spAutoFit/>
            </a:bodyPr>
            <a:lstStyle/>
            <a:p>
              <a:pPr algn="ctr"/>
              <a:r>
                <a:rPr lang="zh-CN" altLang="en-US" sz="1100" dirty="0"/>
                <a:t>操作安装的结果</a:t>
              </a:r>
              <a:endParaRPr lang="zh-CN" altLang="en-US" sz="1100" dirty="0"/>
            </a:p>
          </p:txBody>
        </p:sp>
        <p:sp>
          <p:nvSpPr>
            <p:cNvPr id="22" name="文本框 21"/>
            <p:cNvSpPr txBox="1"/>
            <p:nvPr/>
          </p:nvSpPr>
          <p:spPr>
            <a:xfrm>
              <a:off x="4650497" y="5938075"/>
              <a:ext cx="1606323" cy="261610"/>
            </a:xfrm>
            <a:prstGeom prst="rect">
              <a:avLst/>
            </a:prstGeom>
            <a:solidFill>
              <a:schemeClr val="bg2"/>
            </a:solidFill>
          </p:spPr>
          <p:txBody>
            <a:bodyPr wrap="square" rtlCol="0">
              <a:spAutoFit/>
            </a:bodyPr>
            <a:lstStyle/>
            <a:p>
              <a:pPr algn="ctr"/>
              <a:r>
                <a:rPr lang="zh-CN" altLang="en-US" sz="1100" dirty="0"/>
                <a:t>客户被收费的标准</a:t>
              </a:r>
              <a:endParaRPr lang="zh-CN" altLang="en-US" sz="1100" dirty="0"/>
            </a:p>
          </p:txBody>
        </p:sp>
        <p:sp>
          <p:nvSpPr>
            <p:cNvPr id="23" name="文本框 22"/>
            <p:cNvSpPr txBox="1"/>
            <p:nvPr/>
          </p:nvSpPr>
          <p:spPr>
            <a:xfrm>
              <a:off x="6444436" y="5938075"/>
              <a:ext cx="1606323" cy="261610"/>
            </a:xfrm>
            <a:prstGeom prst="rect">
              <a:avLst/>
            </a:prstGeom>
            <a:solidFill>
              <a:schemeClr val="bg2"/>
            </a:solidFill>
          </p:spPr>
          <p:txBody>
            <a:bodyPr wrap="square" rtlCol="0">
              <a:spAutoFit/>
            </a:bodyPr>
            <a:lstStyle/>
            <a:p>
              <a:pPr algn="ctr"/>
              <a:r>
                <a:rPr lang="zh-CN" altLang="en-US" sz="1100" dirty="0"/>
                <a:t>项目能够提供的支持</a:t>
              </a:r>
              <a:endParaRPr lang="zh-CN" altLang="en-US" sz="1100" dirty="0"/>
            </a:p>
          </p:txBody>
        </p:sp>
        <p:sp>
          <p:nvSpPr>
            <p:cNvPr id="24" name="文本框 23"/>
            <p:cNvSpPr txBox="1"/>
            <p:nvPr/>
          </p:nvSpPr>
          <p:spPr>
            <a:xfrm>
              <a:off x="8219547" y="5938075"/>
              <a:ext cx="1606323" cy="261610"/>
            </a:xfrm>
            <a:prstGeom prst="rect">
              <a:avLst/>
            </a:prstGeom>
            <a:solidFill>
              <a:schemeClr val="bg2"/>
            </a:solidFill>
          </p:spPr>
          <p:txBody>
            <a:bodyPr wrap="square" rtlCol="0">
              <a:spAutoFit/>
            </a:bodyPr>
            <a:lstStyle/>
            <a:p>
              <a:pPr algn="ctr"/>
              <a:r>
                <a:rPr lang="zh-CN" altLang="en-US" sz="1100" dirty="0"/>
                <a:t>客户真正的需求</a:t>
              </a:r>
              <a:endParaRPr lang="zh-CN" altLang="en-US" sz="1100"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
        <p:nvSpPr>
          <p:cNvPr id="3" name="日期占位符 1"/>
          <p:cNvSpPr>
            <a:spLocks noGrp="1"/>
          </p:cNvSpPr>
          <p:nvPr>
            <p:ph type="dt" sz="half" idx="10"/>
          </p:nvPr>
        </p:nvSpPr>
        <p:spPr>
          <a:xfrm>
            <a:off x="4958787" y="6397415"/>
            <a:ext cx="2743200" cy="365125"/>
          </a:xfrm>
        </p:spPr>
        <p:txBody>
          <a:bodyPr/>
          <a:lstStyle/>
          <a:p>
            <a:fld id="{0E7E994E-38B7-A24C-BB52-B6E01FC5F572}" type="datetime1">
              <a:rPr lang="zh-CN" altLang="en-US" smtClean="0">
                <a:solidFill>
                  <a:prstClr val="black">
                    <a:tint val="75000"/>
                  </a:prstClr>
                </a:solidFill>
                <a:latin typeface="微软雅黑" panose="020B0503020204020204" pitchFamily="34" charset="-122"/>
                <a:ea typeface="微软雅黑" panose="020B0503020204020204" pitchFamily="34" charset="-122"/>
              </a:rPr>
            </a:fld>
            <a:endParaRPr lang="zh-CN" altLang="en-US">
              <a:solidFill>
                <a:prstClr val="black">
                  <a:tint val="75000"/>
                </a:prstClr>
              </a:solidFill>
              <a:latin typeface="微软雅黑" panose="020B0503020204020204" pitchFamily="34" charset="-122"/>
              <a:ea typeface="微软雅黑" panose="020B0503020204020204" pitchFamily="34" charset="-122"/>
            </a:endParaRPr>
          </a:p>
        </p:txBody>
      </p:sp>
      <p:sp>
        <p:nvSpPr>
          <p:cNvPr id="4" name="灯片编号占位符 2"/>
          <p:cNvSpPr>
            <a:spLocks noGrp="1"/>
          </p:cNvSpPr>
          <p:nvPr>
            <p:ph type="sldNum" sz="quarter" idx="12"/>
          </p:nvPr>
        </p:nvSpPr>
        <p:spPr>
          <a:xfrm>
            <a:off x="8610600" y="6356350"/>
            <a:ext cx="2743200" cy="365125"/>
          </a:xfrm>
        </p:spPr>
        <p:txBody>
          <a:bodyPr/>
          <a:lstStyle/>
          <a:p>
            <a:fld id="{85BC0CA1-3571-4BD4-9253-723F5D1C3D94}" type="slidenum">
              <a:rPr lang="zh-CN" altLang="en-US" smtClean="0">
                <a:solidFill>
                  <a:prstClr val="black">
                    <a:tint val="75000"/>
                  </a:prstClr>
                </a:solidFill>
                <a:latin typeface="微软雅黑" panose="020B0503020204020204" pitchFamily="34" charset="-122"/>
                <a:ea typeface="微软雅黑" panose="020B0503020204020204" pitchFamily="34" charset="-122"/>
              </a:rPr>
            </a:fld>
            <a:endParaRPr lang="zh-CN" altLang="en-US" dirty="0">
              <a:solidFill>
                <a:prstClr val="black">
                  <a:tint val="75000"/>
                </a:prstClr>
              </a:solidFill>
              <a:latin typeface="微软雅黑" panose="020B0503020204020204" pitchFamily="34" charset="-122"/>
              <a:ea typeface="微软雅黑" panose="020B0503020204020204" pitchFamily="34" charset="-122"/>
            </a:endParaRPr>
          </a:p>
        </p:txBody>
      </p:sp>
      <p:grpSp>
        <p:nvGrpSpPr>
          <p:cNvPr id="5" name="组合 7"/>
          <p:cNvGrpSpPr/>
          <p:nvPr/>
        </p:nvGrpSpPr>
        <p:grpSpPr>
          <a:xfrm>
            <a:off x="108557" y="337632"/>
            <a:ext cx="6747102" cy="491607"/>
            <a:chOff x="198764" y="258545"/>
            <a:chExt cx="8994052" cy="656010"/>
          </a:xfrm>
        </p:grpSpPr>
        <p:grpSp>
          <p:nvGrpSpPr>
            <p:cNvPr id="6" name="组合 5"/>
            <p:cNvGrpSpPr/>
            <p:nvPr/>
          </p:nvGrpSpPr>
          <p:grpSpPr>
            <a:xfrm>
              <a:off x="198764" y="258545"/>
              <a:ext cx="700083" cy="563491"/>
              <a:chOff x="5075564" y="2933562"/>
              <a:chExt cx="2860947" cy="2302753"/>
            </a:xfrm>
          </p:grpSpPr>
          <p:sp>
            <p:nvSpPr>
              <p:cNvPr id="8" name="等腰三角形 7"/>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988289" y="300222"/>
              <a:ext cx="8204527" cy="614333"/>
            </a:xfrm>
            <a:prstGeom prst="rect">
              <a:avLst/>
            </a:prstGeom>
            <a:noFill/>
            <a:ln w="9525">
              <a:noFill/>
              <a:miter/>
            </a:ln>
          </p:spPr>
          <p:txBody>
            <a:bodyPr wrap="squar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sym typeface="+mn-ea"/>
                </a:rPr>
                <a:t>序</a:t>
              </a:r>
              <a:r>
                <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 </a:t>
              </a:r>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复杂软件研制现状及挑战</a:t>
              </a:r>
              <a:r>
                <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(7/8)</a:t>
              </a:r>
              <a:endPar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0" name="文本框 9"/>
          <p:cNvSpPr txBox="1"/>
          <p:nvPr/>
        </p:nvSpPr>
        <p:spPr>
          <a:xfrm>
            <a:off x="598907" y="1023210"/>
            <a:ext cx="6096000" cy="398780"/>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）复杂软件项目管理问题</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日期占位符 1"/>
          <p:cNvSpPr txBox="1"/>
          <p:nvPr/>
        </p:nvSpPr>
        <p:spPr>
          <a:xfrm>
            <a:off x="4958787" y="639741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7E994E-38B7-A24C-BB52-B6E01FC5F572}" type="datetime1">
              <a:rPr lang="zh-CN" altLang="en-US" smtClean="0">
                <a:solidFill>
                  <a:prstClr val="black">
                    <a:tint val="75000"/>
                  </a:prstClr>
                </a:solidFill>
                <a:latin typeface="微软雅黑" panose="020B0503020204020204" pitchFamily="34" charset="-122"/>
                <a:ea typeface="微软雅黑" panose="020B0503020204020204" pitchFamily="34" charset="-122"/>
              </a:rPr>
            </a:fld>
            <a:endParaRPr lang="zh-CN" altLang="en-US">
              <a:solidFill>
                <a:prstClr val="black">
                  <a:tint val="75000"/>
                </a:prstClr>
              </a:solidFill>
              <a:latin typeface="微软雅黑" panose="020B0503020204020204" pitchFamily="34" charset="-122"/>
              <a:ea typeface="微软雅黑" panose="020B0503020204020204" pitchFamily="34" charset="-122"/>
            </a:endParaRPr>
          </a:p>
        </p:txBody>
      </p:sp>
      <p:pic>
        <p:nvPicPr>
          <p:cNvPr id="26" name="Picture 3" descr="焦油坑"/>
          <p:cNvPicPr>
            <a:picLocks noChangeAspect="1" noChangeArrowheads="1"/>
          </p:cNvPicPr>
          <p:nvPr/>
        </p:nvPicPr>
        <p:blipFill>
          <a:blip r:embed="rId2" cstate="print"/>
          <a:srcRect/>
          <a:stretch>
            <a:fillRect/>
          </a:stretch>
        </p:blipFill>
        <p:spPr bwMode="auto">
          <a:xfrm>
            <a:off x="4719494" y="4554458"/>
            <a:ext cx="6838766" cy="1757199"/>
          </a:xfrm>
          <a:prstGeom prst="rect">
            <a:avLst/>
          </a:prstGeom>
          <a:noFill/>
          <a:ln>
            <a:solidFill>
              <a:srgbClr val="FF0000"/>
            </a:solidFill>
            <a:miter lim="800000"/>
            <a:headEnd/>
            <a:tailEnd/>
          </a:ln>
        </p:spPr>
      </p:pic>
      <p:sp>
        <p:nvSpPr>
          <p:cNvPr id="27" name="矩形 4"/>
          <p:cNvSpPr>
            <a:spLocks noChangeArrowheads="1"/>
          </p:cNvSpPr>
          <p:nvPr/>
        </p:nvSpPr>
        <p:spPr bwMode="auto">
          <a:xfrm>
            <a:off x="7215724" y="1556393"/>
            <a:ext cx="4363260" cy="2999740"/>
          </a:xfrm>
          <a:prstGeom prst="rect">
            <a:avLst/>
          </a:prstGeom>
          <a:noFill/>
          <a:ln w="9525">
            <a:noFill/>
            <a:miter lim="800000"/>
          </a:ln>
        </p:spPr>
        <p:txBody>
          <a:bodyPr wrap="square">
            <a:spAutoFit/>
          </a:bodyPr>
          <a:lstStyle/>
          <a:p>
            <a:pPr algn="ctr">
              <a:lnSpc>
                <a:spcPct val="150000"/>
              </a:lnSpc>
            </a:pPr>
            <a:r>
              <a:rPr lang="zh-CN" altLang="en-US" b="1" dirty="0">
                <a:solidFill>
                  <a:srgbClr val="FF0000"/>
                </a:solidFill>
                <a:latin typeface="楷体_GB2312" pitchFamily="1" charset="-122"/>
                <a:ea typeface="楷体_GB2312" pitchFamily="1" charset="-122"/>
              </a:rPr>
              <a:t>软件项目管理 </a:t>
            </a:r>
            <a:r>
              <a:rPr lang="en-US" altLang="zh-CN" b="1" dirty="0">
                <a:solidFill>
                  <a:srgbClr val="FF0000"/>
                </a:solidFill>
                <a:latin typeface="楷体_GB2312" pitchFamily="1" charset="-122"/>
                <a:ea typeface="楷体_GB2312" pitchFamily="1" charset="-122"/>
              </a:rPr>
              <a:t>- </a:t>
            </a:r>
            <a:r>
              <a:rPr lang="zh-CN" altLang="en-US" b="1" dirty="0">
                <a:solidFill>
                  <a:srgbClr val="FF0000"/>
                </a:solidFill>
                <a:latin typeface="楷体_GB2312" pitchFamily="1" charset="-122"/>
                <a:ea typeface="楷体_GB2312" pitchFamily="1" charset="-122"/>
              </a:rPr>
              <a:t>软件开发中的焦油坑</a:t>
            </a:r>
            <a:endParaRPr lang="zh-CN" altLang="en-US" b="1" dirty="0">
              <a:solidFill>
                <a:srgbClr val="FF0000"/>
              </a:solidFill>
              <a:latin typeface="楷体_GB2312" pitchFamily="1" charset="-122"/>
              <a:ea typeface="楷体_GB2312" pitchFamily="1" charset="-122"/>
            </a:endParaRPr>
          </a:p>
          <a:p>
            <a:pPr>
              <a:lnSpc>
                <a:spcPct val="150000"/>
              </a:lnSpc>
            </a:pPr>
            <a:r>
              <a:rPr lang="zh-CN" altLang="en-US" dirty="0">
                <a:solidFill>
                  <a:schemeClr val="tx1"/>
                </a:solidFill>
                <a:latin typeface="楷体_GB2312" pitchFamily="1" charset="-122"/>
                <a:ea typeface="楷体_GB2312" pitchFamily="1" charset="-122"/>
              </a:rPr>
              <a:t>    </a:t>
            </a:r>
            <a:r>
              <a:rPr lang="zh-CN" altLang="en-US" b="1" dirty="0">
                <a:solidFill>
                  <a:schemeClr val="tx1"/>
                </a:solidFill>
                <a:latin typeface="楷体_GB2312" pitchFamily="1" charset="-122"/>
                <a:ea typeface="楷体_GB2312" pitchFamily="1" charset="-122"/>
              </a:rPr>
              <a:t>“史前史中，没有别的场景比巨兽在焦油坑中垂死挣扎的场面更令人震撼。人们见证着恐龙、剑齿虎在焦油中的挣扎。它们挣扎的越是猛烈，焦油越是缠的越紧，没有任何猛兽足够强壮或具有足够的技巧，能够挣脱束缚，它们最后都沉到了坑底。”</a:t>
            </a:r>
            <a:endParaRPr lang="zh-CN" altLang="en-US" dirty="0">
              <a:solidFill>
                <a:schemeClr val="tx1"/>
              </a:solidFill>
              <a:latin typeface="楷体_GB2312" pitchFamily="1" charset="-122"/>
              <a:ea typeface="楷体_GB2312" pitchFamily="1" charset="-122"/>
            </a:endParaRPr>
          </a:p>
        </p:txBody>
      </p:sp>
      <p:pic>
        <p:nvPicPr>
          <p:cNvPr id="28" name="图片 5" descr="161017165.jpg"/>
          <p:cNvPicPr>
            <a:picLocks noChangeAspect="1"/>
          </p:cNvPicPr>
          <p:nvPr/>
        </p:nvPicPr>
        <p:blipFill>
          <a:blip r:embed="rId3" cstate="print"/>
          <a:srcRect/>
          <a:stretch>
            <a:fillRect/>
          </a:stretch>
        </p:blipFill>
        <p:spPr bwMode="auto">
          <a:xfrm>
            <a:off x="4719495" y="1556393"/>
            <a:ext cx="2358288" cy="2836605"/>
          </a:xfrm>
          <a:prstGeom prst="rect">
            <a:avLst/>
          </a:prstGeom>
          <a:noFill/>
          <a:ln w="9525">
            <a:solidFill>
              <a:srgbClr val="FF0000"/>
            </a:solidFill>
            <a:miter lim="800000"/>
            <a:headEnd/>
            <a:tailEnd/>
          </a:ln>
        </p:spPr>
      </p:pic>
      <p:sp>
        <p:nvSpPr>
          <p:cNvPr id="29" name="矩形 28"/>
          <p:cNvSpPr/>
          <p:nvPr/>
        </p:nvSpPr>
        <p:spPr>
          <a:xfrm>
            <a:off x="4595149" y="1498600"/>
            <a:ext cx="7106856" cy="4898815"/>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33740" y="1498600"/>
            <a:ext cx="3290077" cy="3635646"/>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12965" y="1685294"/>
            <a:ext cx="2731625" cy="3693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30</a:t>
            </a:r>
            <a:r>
              <a:rPr lang="zh-CN" altLang="en-US" dirty="0">
                <a:solidFill>
                  <a:schemeClr val="tx1"/>
                </a:solidFill>
              </a:rPr>
              <a:t>行代码对应一条需求</a:t>
            </a:r>
            <a:endParaRPr lang="zh-CN" altLang="en-US" dirty="0">
              <a:solidFill>
                <a:schemeClr val="tx1"/>
              </a:solidFill>
            </a:endParaRPr>
          </a:p>
        </p:txBody>
      </p:sp>
      <p:sp>
        <p:nvSpPr>
          <p:cNvPr id="33" name="矩形 32"/>
          <p:cNvSpPr/>
          <p:nvPr/>
        </p:nvSpPr>
        <p:spPr>
          <a:xfrm>
            <a:off x="912965" y="2392446"/>
            <a:ext cx="2731625" cy="6601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1000</a:t>
            </a:r>
            <a:r>
              <a:rPr lang="zh-CN" altLang="en-US" dirty="0">
                <a:solidFill>
                  <a:schemeClr val="tx1"/>
                </a:solidFill>
              </a:rPr>
              <a:t>万行代码需要</a:t>
            </a:r>
            <a:r>
              <a:rPr lang="en-US" altLang="zh-CN" b="1" dirty="0">
                <a:solidFill>
                  <a:srgbClr val="FF0000"/>
                </a:solidFill>
              </a:rPr>
              <a:t>33</a:t>
            </a:r>
            <a:r>
              <a:rPr lang="zh-CN" altLang="en-US" b="1" dirty="0">
                <a:solidFill>
                  <a:srgbClr val="FF0000"/>
                </a:solidFill>
              </a:rPr>
              <a:t>万</a:t>
            </a:r>
            <a:r>
              <a:rPr lang="zh-CN" altLang="en-US" dirty="0">
                <a:solidFill>
                  <a:schemeClr val="tx1"/>
                </a:solidFill>
              </a:rPr>
              <a:t>条需求</a:t>
            </a:r>
            <a:endParaRPr lang="zh-CN" altLang="en-US" dirty="0">
              <a:solidFill>
                <a:schemeClr val="tx1"/>
              </a:solidFill>
            </a:endParaRPr>
          </a:p>
        </p:txBody>
      </p:sp>
      <p:sp>
        <p:nvSpPr>
          <p:cNvPr id="34" name="矩形 33"/>
          <p:cNvSpPr/>
          <p:nvPr/>
        </p:nvSpPr>
        <p:spPr>
          <a:xfrm>
            <a:off x="912964" y="3407024"/>
            <a:ext cx="2731625" cy="6601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33</a:t>
            </a:r>
            <a:r>
              <a:rPr lang="zh-CN" altLang="en-US" b="1" dirty="0">
                <a:solidFill>
                  <a:srgbClr val="FF0000"/>
                </a:solidFill>
              </a:rPr>
              <a:t>万</a:t>
            </a:r>
            <a:r>
              <a:rPr lang="zh-CN" altLang="en-US" dirty="0">
                <a:solidFill>
                  <a:schemeClr val="tx1"/>
                </a:solidFill>
              </a:rPr>
              <a:t>条需求的完整、清晰、一致、可验证整理</a:t>
            </a:r>
            <a:endParaRPr lang="zh-CN" altLang="en-US" dirty="0">
              <a:solidFill>
                <a:schemeClr val="tx1"/>
              </a:solidFill>
            </a:endParaRPr>
          </a:p>
        </p:txBody>
      </p:sp>
      <p:sp>
        <p:nvSpPr>
          <p:cNvPr id="35" name="矩形 34"/>
          <p:cNvSpPr/>
          <p:nvPr/>
        </p:nvSpPr>
        <p:spPr>
          <a:xfrm>
            <a:off x="912964" y="4357822"/>
            <a:ext cx="2731625" cy="6601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33</a:t>
            </a:r>
            <a:r>
              <a:rPr lang="zh-CN" altLang="en-US" b="1" dirty="0">
                <a:solidFill>
                  <a:srgbClr val="FF0000"/>
                </a:solidFill>
              </a:rPr>
              <a:t>万</a:t>
            </a:r>
            <a:r>
              <a:rPr lang="zh-CN" altLang="en-US" dirty="0">
                <a:solidFill>
                  <a:schemeClr val="tx1"/>
                </a:solidFill>
              </a:rPr>
              <a:t>条需求能正确的传递至设计人员和编码人员</a:t>
            </a:r>
            <a:endParaRPr lang="zh-CN" altLang="en-US" dirty="0">
              <a:solidFill>
                <a:schemeClr val="tx1"/>
              </a:solidFill>
            </a:endParaRPr>
          </a:p>
        </p:txBody>
      </p:sp>
      <p:sp>
        <p:nvSpPr>
          <p:cNvPr id="38" name="矩形 37"/>
          <p:cNvSpPr/>
          <p:nvPr/>
        </p:nvSpPr>
        <p:spPr>
          <a:xfrm>
            <a:off x="633740" y="5687347"/>
            <a:ext cx="3290077" cy="6601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按每页</a:t>
            </a:r>
            <a:r>
              <a:rPr lang="en-US" altLang="zh-CN" b="1" dirty="0">
                <a:solidFill>
                  <a:schemeClr val="tx1"/>
                </a:solidFill>
              </a:rPr>
              <a:t>5</a:t>
            </a:r>
            <a:r>
              <a:rPr lang="zh-CN" altLang="en-US" b="1" dirty="0">
                <a:solidFill>
                  <a:schemeClr val="tx1"/>
                </a:solidFill>
              </a:rPr>
              <a:t>条需求计算，需管理近</a:t>
            </a:r>
            <a:r>
              <a:rPr lang="en-US" altLang="zh-CN" b="1" dirty="0">
                <a:solidFill>
                  <a:srgbClr val="FF0000"/>
                </a:solidFill>
              </a:rPr>
              <a:t>7</a:t>
            </a:r>
            <a:r>
              <a:rPr lang="zh-CN" altLang="en-US" b="1" dirty="0">
                <a:solidFill>
                  <a:srgbClr val="FF0000"/>
                </a:solidFill>
              </a:rPr>
              <a:t>万页</a:t>
            </a:r>
            <a:r>
              <a:rPr lang="zh-CN" altLang="en-US" b="1" dirty="0">
                <a:solidFill>
                  <a:schemeClr val="tx1"/>
                </a:solidFill>
              </a:rPr>
              <a:t>需求文档</a:t>
            </a:r>
            <a:endParaRPr lang="zh-CN" altLang="en-US" dirty="0">
              <a:solidFill>
                <a:schemeClr val="tx1"/>
              </a:solidFill>
            </a:endParaRPr>
          </a:p>
        </p:txBody>
      </p:sp>
      <p:sp>
        <p:nvSpPr>
          <p:cNvPr id="39" name="箭头: 下 38"/>
          <p:cNvSpPr/>
          <p:nvPr/>
        </p:nvSpPr>
        <p:spPr>
          <a:xfrm>
            <a:off x="1990846" y="5211406"/>
            <a:ext cx="312516" cy="398780"/>
          </a:xfrm>
          <a:prstGeom prst="down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下 39"/>
          <p:cNvSpPr/>
          <p:nvPr/>
        </p:nvSpPr>
        <p:spPr>
          <a:xfrm rot="16200000">
            <a:off x="4061758" y="3291744"/>
            <a:ext cx="312516" cy="3987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下 40"/>
          <p:cNvSpPr/>
          <p:nvPr/>
        </p:nvSpPr>
        <p:spPr>
          <a:xfrm rot="16200000">
            <a:off x="4084551" y="5791658"/>
            <a:ext cx="312516" cy="3987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下 41"/>
          <p:cNvSpPr/>
          <p:nvPr/>
        </p:nvSpPr>
        <p:spPr>
          <a:xfrm>
            <a:off x="2147104" y="2054626"/>
            <a:ext cx="156258" cy="321619"/>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下 42"/>
          <p:cNvSpPr/>
          <p:nvPr/>
        </p:nvSpPr>
        <p:spPr>
          <a:xfrm>
            <a:off x="2122518" y="3048591"/>
            <a:ext cx="156258" cy="321619"/>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下 43"/>
          <p:cNvSpPr/>
          <p:nvPr/>
        </p:nvSpPr>
        <p:spPr>
          <a:xfrm>
            <a:off x="2122518" y="4051706"/>
            <a:ext cx="156258" cy="321619"/>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ppt_x"/>
                                          </p:val>
                                        </p:tav>
                                        <p:tav tm="100000">
                                          <p:val>
                                            <p:strVal val="#ppt_x"/>
                                          </p:val>
                                        </p:tav>
                                      </p:tavLst>
                                    </p:anim>
                                    <p:anim calcmode="lin" valueType="num">
                                      <p:cBhvr additive="base">
                                        <p:cTn id="24" dur="500" fill="hold"/>
                                        <p:tgtEl>
                                          <p:spTgt spid="4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ppt_x"/>
                                          </p:val>
                                        </p:tav>
                                        <p:tav tm="100000">
                                          <p:val>
                                            <p:strVal val="#ppt_x"/>
                                          </p:val>
                                        </p:tav>
                                      </p:tavLst>
                                    </p:anim>
                                    <p:anim calcmode="lin" valueType="num">
                                      <p:cBhvr additive="base">
                                        <p:cTn id="2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animBg="1"/>
      <p:bldP spid="40" grpId="0" animBg="1"/>
      <p:bldP spid="41" grpId="0" animBg="1"/>
      <p:bldP spid="27" grpId="1"/>
      <p:bldP spid="29" grpId="1" animBg="1"/>
      <p:bldP spid="40" grpId="1" animBg="1"/>
      <p:bldP spid="41"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
        <p:nvSpPr>
          <p:cNvPr id="3" name="日期占位符 1"/>
          <p:cNvSpPr>
            <a:spLocks noGrp="1"/>
          </p:cNvSpPr>
          <p:nvPr>
            <p:ph type="dt" sz="half" idx="10"/>
          </p:nvPr>
        </p:nvSpPr>
        <p:spPr>
          <a:xfrm>
            <a:off x="838200" y="6356350"/>
            <a:ext cx="2743200" cy="365125"/>
          </a:xfrm>
        </p:spPr>
        <p:txBody>
          <a:bodyPr/>
          <a:lstStyle/>
          <a:p>
            <a:fld id="{0E7E994E-38B7-A24C-BB52-B6E01FC5F572}" type="datetime1">
              <a:rPr lang="zh-CN" altLang="en-US" smtClean="0">
                <a:solidFill>
                  <a:prstClr val="black">
                    <a:tint val="75000"/>
                  </a:prstClr>
                </a:solidFill>
                <a:latin typeface="微软雅黑" panose="020B0503020204020204" pitchFamily="34" charset="-122"/>
                <a:ea typeface="微软雅黑" panose="020B0503020204020204" pitchFamily="34" charset="-122"/>
              </a:rPr>
            </a:fld>
            <a:endParaRPr lang="zh-CN" altLang="en-US">
              <a:solidFill>
                <a:prstClr val="black">
                  <a:tint val="75000"/>
                </a:prstClr>
              </a:solidFill>
              <a:latin typeface="微软雅黑" panose="020B0503020204020204" pitchFamily="34" charset="-122"/>
              <a:ea typeface="微软雅黑" panose="020B0503020204020204" pitchFamily="34" charset="-122"/>
            </a:endParaRPr>
          </a:p>
        </p:txBody>
      </p:sp>
      <p:sp>
        <p:nvSpPr>
          <p:cNvPr id="4" name="灯片编号占位符 2"/>
          <p:cNvSpPr>
            <a:spLocks noGrp="1"/>
          </p:cNvSpPr>
          <p:nvPr>
            <p:ph type="sldNum" sz="quarter" idx="12"/>
          </p:nvPr>
        </p:nvSpPr>
        <p:spPr>
          <a:xfrm>
            <a:off x="8610600" y="6356350"/>
            <a:ext cx="2743200" cy="365125"/>
          </a:xfrm>
        </p:spPr>
        <p:txBody>
          <a:bodyPr/>
          <a:lstStyle/>
          <a:p>
            <a:fld id="{85BC0CA1-3571-4BD4-9253-723F5D1C3D94}" type="slidenum">
              <a:rPr lang="zh-CN" altLang="en-US" smtClean="0">
                <a:solidFill>
                  <a:prstClr val="black">
                    <a:tint val="75000"/>
                  </a:prstClr>
                </a:solidFill>
                <a:latin typeface="微软雅黑" panose="020B0503020204020204" pitchFamily="34" charset="-122"/>
                <a:ea typeface="微软雅黑" panose="020B0503020204020204" pitchFamily="34" charset="-122"/>
              </a:rPr>
            </a:fld>
            <a:endParaRPr lang="zh-CN" altLang="en-US" dirty="0">
              <a:solidFill>
                <a:prstClr val="black">
                  <a:tint val="75000"/>
                </a:prstClr>
              </a:solidFill>
              <a:latin typeface="微软雅黑" panose="020B0503020204020204" pitchFamily="34" charset="-122"/>
              <a:ea typeface="微软雅黑" panose="020B0503020204020204" pitchFamily="34" charset="-122"/>
            </a:endParaRPr>
          </a:p>
        </p:txBody>
      </p:sp>
      <p:grpSp>
        <p:nvGrpSpPr>
          <p:cNvPr id="5" name="组合 7"/>
          <p:cNvGrpSpPr/>
          <p:nvPr/>
        </p:nvGrpSpPr>
        <p:grpSpPr>
          <a:xfrm>
            <a:off x="108557" y="337632"/>
            <a:ext cx="6747102" cy="491607"/>
            <a:chOff x="198764" y="258545"/>
            <a:chExt cx="8994052" cy="656010"/>
          </a:xfrm>
        </p:grpSpPr>
        <p:grpSp>
          <p:nvGrpSpPr>
            <p:cNvPr id="6" name="组合 5"/>
            <p:cNvGrpSpPr/>
            <p:nvPr/>
          </p:nvGrpSpPr>
          <p:grpSpPr>
            <a:xfrm>
              <a:off x="198764" y="258545"/>
              <a:ext cx="700083" cy="563491"/>
              <a:chOff x="5075564" y="2933562"/>
              <a:chExt cx="2860947" cy="2302753"/>
            </a:xfrm>
          </p:grpSpPr>
          <p:sp>
            <p:nvSpPr>
              <p:cNvPr id="8" name="等腰三角形 7"/>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9" name="等腰三角形 8"/>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988289" y="300222"/>
              <a:ext cx="8204527" cy="614333"/>
            </a:xfrm>
            <a:prstGeom prst="rect">
              <a:avLst/>
            </a:prstGeom>
            <a:noFill/>
            <a:ln w="9525">
              <a:noFill/>
              <a:miter/>
            </a:ln>
          </p:spPr>
          <p:txBody>
            <a:bodyPr wrap="squar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sym typeface="+mn-ea"/>
                </a:rPr>
                <a:t>序</a:t>
              </a:r>
              <a:r>
                <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 </a:t>
              </a:r>
              <a:r>
                <a:rPr lang="zh-CN" alt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复杂软件研制现状及挑战</a:t>
              </a:r>
              <a:r>
                <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(8/8)</a:t>
              </a:r>
              <a:endParaRPr lang="en-US" altLang="zh-CN"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0" name="文本框 9"/>
          <p:cNvSpPr txBox="1"/>
          <p:nvPr/>
        </p:nvSpPr>
        <p:spPr>
          <a:xfrm>
            <a:off x="598907" y="1023210"/>
            <a:ext cx="6096000" cy="398780"/>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）复杂软件开发中存在的问题及解决方案</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日期占位符 1"/>
          <p:cNvSpPr txBox="1"/>
          <p:nvPr/>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7E994E-38B7-A24C-BB52-B6E01FC5F572}" type="datetime1">
              <a:rPr lang="zh-CN" altLang="en-US" smtClean="0">
                <a:solidFill>
                  <a:prstClr val="black">
                    <a:tint val="75000"/>
                  </a:prstClr>
                </a:solidFill>
                <a:latin typeface="微软雅黑" panose="020B0503020204020204" pitchFamily="34" charset="-122"/>
                <a:ea typeface="微软雅黑" panose="020B0503020204020204" pitchFamily="34" charset="-122"/>
              </a:rPr>
            </a:fld>
            <a:endParaRPr lang="zh-CN" altLang="en-US">
              <a:solidFill>
                <a:prstClr val="black">
                  <a:tint val="75000"/>
                </a:prst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575429" y="1616001"/>
            <a:ext cx="7654171" cy="1557076"/>
            <a:chOff x="2553885" y="1279283"/>
            <a:chExt cx="9731791" cy="1608121"/>
          </a:xfrm>
        </p:grpSpPr>
        <p:sp>
          <p:nvSpPr>
            <p:cNvPr id="17" name="矩形 16"/>
            <p:cNvSpPr/>
            <p:nvPr/>
          </p:nvSpPr>
          <p:spPr>
            <a:xfrm>
              <a:off x="2553885" y="1279283"/>
              <a:ext cx="9244297" cy="154510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a:endParaRPr lang="zh-CN" altLang="en-US" sz="2000">
                <a:latin typeface="微软雅黑" panose="020B0503020204020204" pitchFamily="34" charset="-122"/>
                <a:ea typeface="微软雅黑" panose="020B0503020204020204" pitchFamily="34" charset="-122"/>
              </a:endParaRPr>
            </a:p>
          </p:txBody>
        </p:sp>
        <p:sp>
          <p:nvSpPr>
            <p:cNvPr id="18" name="Rectangle 13" descr="FD1DDF730CE4456e89755B07FE1653D0# #Rectangle 13"/>
            <p:cNvSpPr>
              <a:spLocks noChangeArrowheads="1"/>
            </p:cNvSpPr>
            <p:nvPr/>
          </p:nvSpPr>
          <p:spPr bwMode="auto">
            <a:xfrm>
              <a:off x="2677079" y="1354214"/>
              <a:ext cx="9608597" cy="153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just">
                <a:lnSpc>
                  <a:spcPct val="11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）软件系统的需求愈来愈复杂</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）规模愈来愈大</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）需求变更已愈来愈成为必然</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）用户对“已完成”系统不满意，经常出现漏洞</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4" name="组合 13"/>
          <p:cNvGrpSpPr/>
          <p:nvPr/>
        </p:nvGrpSpPr>
        <p:grpSpPr>
          <a:xfrm>
            <a:off x="579241" y="3614491"/>
            <a:ext cx="7266940" cy="2660650"/>
            <a:chOff x="2403716" y="2124305"/>
            <a:chExt cx="9467935" cy="2747886"/>
          </a:xfrm>
        </p:grpSpPr>
        <p:sp>
          <p:nvSpPr>
            <p:cNvPr id="15" name="矩形 14"/>
            <p:cNvSpPr/>
            <p:nvPr/>
          </p:nvSpPr>
          <p:spPr>
            <a:xfrm>
              <a:off x="2403716" y="2124305"/>
              <a:ext cx="9394465" cy="274788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965" algn="l" defTabSz="914400" rtl="0" eaLnBrk="1" latinLnBrk="0" hangingPunct="1">
                <a:defRPr sz="1800" kern="1200">
                  <a:solidFill>
                    <a:schemeClr val="lt1"/>
                  </a:solidFill>
                  <a:latin typeface="+mn-lt"/>
                  <a:ea typeface="+mn-ea"/>
                  <a:cs typeface="+mn-cs"/>
                </a:defRPr>
              </a:lvl9pPr>
            </a:lstStyle>
            <a:p>
              <a:pPr algn="ctr"/>
              <a:endParaRPr lang="zh-CN" altLang="en-US" sz="2000">
                <a:latin typeface="微软雅黑" panose="020B0503020204020204" pitchFamily="34" charset="-122"/>
                <a:ea typeface="微软雅黑" panose="020B0503020204020204" pitchFamily="34" charset="-122"/>
              </a:endParaRPr>
            </a:p>
          </p:txBody>
        </p:sp>
        <p:sp>
          <p:nvSpPr>
            <p:cNvPr id="16" name="Rectangle 13" descr="FD1DDF730CE4456e89755B07FE1653D0# #Rectangle 13"/>
            <p:cNvSpPr>
              <a:spLocks noChangeArrowheads="1"/>
            </p:cNvSpPr>
            <p:nvPr/>
          </p:nvSpPr>
          <p:spPr bwMode="auto">
            <a:xfrm>
              <a:off x="2677412" y="2244320"/>
              <a:ext cx="9194239" cy="254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a:lstStyle>
            <a:p>
              <a:pPr algn="just">
                <a:lnSpc>
                  <a:spcPct val="11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）缺乏或忽视软件开发前期的需求分析（先进的需求开发技术和规范的需求管理过程及工具）</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）开发过程缺乏统一的、规范化的方法论的指导</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）文档资料不齐全或不准确</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）忽视与用户之间、开发组员之间的交流</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）忽视测试的重要性</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）不重视维护或由于上述原因造成维护工作的困难</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9" name="箭头: 下 18"/>
          <p:cNvSpPr/>
          <p:nvPr/>
        </p:nvSpPr>
        <p:spPr>
          <a:xfrm rot="10800000">
            <a:off x="4078705" y="3178423"/>
            <a:ext cx="457198"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文本框 19"/>
          <p:cNvSpPr txBox="1"/>
          <p:nvPr/>
        </p:nvSpPr>
        <p:spPr>
          <a:xfrm>
            <a:off x="4474321" y="3167214"/>
            <a:ext cx="646331"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原因</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21" name="箭头: 右 20"/>
          <p:cNvSpPr/>
          <p:nvPr/>
        </p:nvSpPr>
        <p:spPr>
          <a:xfrm>
            <a:off x="8349916" y="2406316"/>
            <a:ext cx="577516" cy="365125"/>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箭头: 右 21"/>
          <p:cNvSpPr/>
          <p:nvPr/>
        </p:nvSpPr>
        <p:spPr>
          <a:xfrm>
            <a:off x="8349916" y="4256759"/>
            <a:ext cx="577516" cy="365125"/>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9195349" y="2727178"/>
            <a:ext cx="2158451" cy="2168525"/>
          </a:xfrm>
          <a:prstGeom prst="rect">
            <a:avLst/>
          </a:prstGeom>
          <a:noFill/>
        </p:spPr>
        <p:txBody>
          <a:bodyPr wrap="square">
            <a:spAutoFit/>
          </a:bodyPr>
          <a:lstStyle/>
          <a:p>
            <a:pPr lvl="0">
              <a:lnSpc>
                <a:spcPct val="150000"/>
              </a:lnSpc>
            </a:pPr>
            <a:r>
              <a:rPr lang="zh-CN" altLang="en-US" sz="1800" b="1" dirty="0">
                <a:latin typeface="微软雅黑" panose="020B0503020204020204" pitchFamily="34" charset="-122"/>
                <a:ea typeface="微软雅黑" panose="020B0503020204020204" pitchFamily="34" charset="-122"/>
              </a:rPr>
              <a:t>提升企业软件开发和管理能力；</a:t>
            </a:r>
            <a:endParaRPr lang="zh-CN" altLang="en-US" sz="1800" b="1" dirty="0">
              <a:latin typeface="微软雅黑" panose="020B0503020204020204" pitchFamily="34" charset="-122"/>
              <a:ea typeface="微软雅黑" panose="020B0503020204020204" pitchFamily="34" charset="-122"/>
            </a:endParaRPr>
          </a:p>
          <a:p>
            <a:pPr lvl="0">
              <a:lnSpc>
                <a:spcPct val="150000"/>
              </a:lnSpc>
            </a:pPr>
            <a:r>
              <a:rPr lang="zh-CN" altLang="en-US" sz="1800" b="1" dirty="0">
                <a:latin typeface="微软雅黑" panose="020B0503020204020204" pitchFamily="34" charset="-122"/>
                <a:ea typeface="微软雅黑" panose="020B0503020204020204" pitchFamily="34" charset="-122"/>
              </a:rPr>
              <a:t>以</a:t>
            </a:r>
            <a:r>
              <a:rPr lang="zh-CN" altLang="en-US" sz="1800" b="1" dirty="0">
                <a:solidFill>
                  <a:srgbClr val="FF0000"/>
                </a:solidFill>
                <a:latin typeface="微软雅黑" panose="020B0503020204020204" pitchFamily="34" charset="-122"/>
                <a:ea typeface="微软雅黑" panose="020B0503020204020204" pitchFamily="34" charset="-122"/>
              </a:rPr>
              <a:t>工程化的原则和方法、工具</a:t>
            </a:r>
            <a:r>
              <a:rPr lang="zh-CN" altLang="en-US" sz="1800" b="1" dirty="0">
                <a:latin typeface="微软雅黑" panose="020B0503020204020204" pitchFamily="34" charset="-122"/>
                <a:ea typeface="微软雅黑" panose="020B0503020204020204" pitchFamily="34" charset="-122"/>
              </a:rPr>
              <a:t>组织软件开发</a:t>
            </a:r>
            <a:endParaRPr lang="zh-CN" altLang="en-US" sz="1800" b="1" dirty="0">
              <a:latin typeface="微软雅黑" panose="020B0503020204020204" pitchFamily="34" charset="-122"/>
              <a:ea typeface="微软雅黑" panose="020B0503020204020204" pitchFamily="34" charset="-122"/>
            </a:endParaRPr>
          </a:p>
        </p:txBody>
      </p:sp>
      <p:sp>
        <p:nvSpPr>
          <p:cNvPr id="24" name="矩形 23"/>
          <p:cNvSpPr/>
          <p:nvPr/>
        </p:nvSpPr>
        <p:spPr>
          <a:xfrm>
            <a:off x="9195349" y="2129589"/>
            <a:ext cx="2158451" cy="29477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文本框 24"/>
          <p:cNvSpPr txBox="1"/>
          <p:nvPr/>
        </p:nvSpPr>
        <p:spPr>
          <a:xfrm>
            <a:off x="8394700" y="3028714"/>
            <a:ext cx="494046" cy="830997"/>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出</a:t>
            </a:r>
            <a:endParaRPr lang="en-US" altLang="zh-CN" sz="2400" b="1" dirty="0">
              <a:solidFill>
                <a:srgbClr val="FF0000"/>
              </a:solidFill>
              <a:latin typeface="微软雅黑" panose="020B0503020204020204" pitchFamily="34" charset="-122"/>
              <a:ea typeface="微软雅黑" panose="020B0503020204020204" pitchFamily="34" charset="-122"/>
            </a:endParaRPr>
          </a:p>
          <a:p>
            <a:r>
              <a:rPr lang="zh-CN" altLang="en-US" sz="2400" b="1" dirty="0">
                <a:solidFill>
                  <a:srgbClr val="FF0000"/>
                </a:solidFill>
                <a:latin typeface="微软雅黑" panose="020B0503020204020204" pitchFamily="34" charset="-122"/>
                <a:ea typeface="微软雅黑" panose="020B0503020204020204" pitchFamily="34" charset="-122"/>
              </a:rPr>
              <a:t>路</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19" grpId="1" animBg="1"/>
      <p:bldP spid="20" grpId="1"/>
      <p:bldP spid="21" grpId="0" animBg="1"/>
      <p:bldP spid="22" grpId="0" animBg="1"/>
      <p:bldP spid="23" grpId="0"/>
      <p:bldP spid="24" grpId="0" animBg="1"/>
      <p:bldP spid="25" grpId="0"/>
      <p:bldP spid="21" grpId="1" animBg="1"/>
      <p:bldP spid="22" grpId="1" animBg="1"/>
      <p:bldP spid="23" grpId="1"/>
      <p:bldP spid="24" grpId="1" animBg="1"/>
      <p:bldP spid="2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
        <p:nvSpPr>
          <p:cNvPr id="2" name="日期占位符 1"/>
          <p:cNvSpPr>
            <a:spLocks noGrp="1"/>
          </p:cNvSpPr>
          <p:nvPr>
            <p:ph type="dt" sz="half" idx="10"/>
          </p:nvPr>
        </p:nvSpPr>
        <p:spPr/>
        <p:txBody>
          <a:bodyPr/>
          <a:lstStyle/>
          <a:p>
            <a:fld id="{0E7E994E-38B7-A24C-BB52-B6E01FC5F572}" type="datetime1">
              <a:rPr lang="zh-CN" altLang="en-US" smtClean="0">
                <a:solidFill>
                  <a:prstClr val="black">
                    <a:tint val="75000"/>
                  </a:prstClr>
                </a:solidFill>
              </a:rPr>
            </a:fld>
            <a:endParaRPr lang="zh-CN" altLang="en-US">
              <a:solidFill>
                <a:prstClr val="black">
                  <a:tint val="75000"/>
                </a:prstClr>
              </a:solidFill>
            </a:endParaRPr>
          </a:p>
        </p:txBody>
      </p:sp>
      <p:sp>
        <p:nvSpPr>
          <p:cNvPr id="3" name="灯片编号占位符 2"/>
          <p:cNvSpPr>
            <a:spLocks noGrp="1"/>
          </p:cNvSpPr>
          <p:nvPr>
            <p:ph type="sldNum" sz="quarter" idx="12"/>
          </p:nvPr>
        </p:nvSpPr>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grpSp>
        <p:nvGrpSpPr>
          <p:cNvPr id="5" name="组合 7"/>
          <p:cNvGrpSpPr/>
          <p:nvPr/>
        </p:nvGrpSpPr>
        <p:grpSpPr>
          <a:xfrm>
            <a:off x="108557" y="337632"/>
            <a:ext cx="4174769" cy="492897"/>
            <a:chOff x="198764" y="258545"/>
            <a:chExt cx="5565069" cy="657728"/>
          </a:xfrm>
        </p:grpSpPr>
        <p:grpSp>
          <p:nvGrpSpPr>
            <p:cNvPr id="6" name="组合 5"/>
            <p:cNvGrpSpPr/>
            <p:nvPr/>
          </p:nvGrpSpPr>
          <p:grpSpPr>
            <a:xfrm>
              <a:off x="198764" y="258545"/>
              <a:ext cx="700083" cy="563491"/>
              <a:chOff x="5075564" y="2933562"/>
              <a:chExt cx="2860947" cy="2302753"/>
            </a:xfrm>
          </p:grpSpPr>
          <p:sp>
            <p:nvSpPr>
              <p:cNvPr id="8" name="等腰三角形 7"/>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9" name="等腰三角形 8"/>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sp>
          <p:nvSpPr>
            <p:cNvPr id="7" name="文本框 6"/>
            <p:cNvSpPr txBox="1"/>
            <p:nvPr/>
          </p:nvSpPr>
          <p:spPr>
            <a:xfrm>
              <a:off x="988289" y="300221"/>
              <a:ext cx="4775544" cy="616052"/>
            </a:xfrm>
            <a:prstGeom prst="rect">
              <a:avLst/>
            </a:prstGeom>
            <a:noFill/>
            <a:ln w="9525">
              <a:noFill/>
              <a:miter/>
            </a:ln>
          </p:spPr>
          <p:txBody>
            <a:bodyPr wrap="squar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sym typeface="+mn-ea"/>
                </a:rPr>
                <a:t>序</a:t>
              </a:r>
              <a:r>
                <a:rPr lang="en-US" altLang="zh-CN" sz="2400" b="1" dirty="0">
                  <a:solidFill>
                    <a:srgbClr val="000000"/>
                  </a:solidFill>
                  <a:latin typeface="微软雅黑" panose="020B0503020204020204" pitchFamily="34" charset="-122"/>
                  <a:ea typeface="微软雅黑" panose="020B0503020204020204" pitchFamily="34" charset="-122"/>
                </a:rPr>
                <a:t>.6  </a:t>
              </a:r>
              <a:r>
                <a:rPr lang="zh-CN" altLang="en-US" sz="2400" b="1" dirty="0">
                  <a:solidFill>
                    <a:srgbClr val="000000"/>
                  </a:solidFill>
                  <a:latin typeface="微软雅黑" panose="020B0503020204020204" pitchFamily="34" charset="-122"/>
                  <a:ea typeface="微软雅黑" panose="020B0503020204020204" pitchFamily="34" charset="-122"/>
                </a:rPr>
                <a:t>理论课程主要内容</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1034853" y="980778"/>
            <a:ext cx="9410746" cy="5212249"/>
            <a:chOff x="1005663" y="927290"/>
            <a:chExt cx="6495345" cy="3722527"/>
          </a:xfrm>
        </p:grpSpPr>
        <p:sp>
          <p:nvSpPr>
            <p:cNvPr id="11" name="六边形 10"/>
            <p:cNvSpPr/>
            <p:nvPr/>
          </p:nvSpPr>
          <p:spPr>
            <a:xfrm>
              <a:off x="4441861" y="927290"/>
              <a:ext cx="1634698" cy="1410769"/>
            </a:xfrm>
            <a:prstGeom prst="hexagon">
              <a:avLst>
                <a:gd name="adj" fmla="val 25000"/>
                <a:gd name="vf" fmla="val 115470"/>
              </a:avLst>
            </a:prstGeom>
            <a:solidFill>
              <a:srgbClr val="3C8DBE">
                <a:alpha val="90000"/>
              </a:srgbClr>
            </a:solidFill>
            <a:ln w="12700" cap="flat" cmpd="sng" algn="ctr">
              <a:noFill/>
              <a:prstDash val="solid"/>
              <a:miter lim="800000"/>
            </a:ln>
            <a:effectLst/>
            <a:scene3d>
              <a:camera prst="orthographicFront">
                <a:rot lat="0" lon="0" rev="0"/>
              </a:camera>
              <a:lightRig rig="glow" dir="t">
                <a:rot lat="0" lon="0" rev="4800000"/>
              </a:lightRig>
            </a:scene3d>
            <a:sp3d prstMaterial="matte"/>
          </p:spPr>
        </p:sp>
        <p:grpSp>
          <p:nvGrpSpPr>
            <p:cNvPr id="12" name="组合 11"/>
            <p:cNvGrpSpPr/>
            <p:nvPr/>
          </p:nvGrpSpPr>
          <p:grpSpPr>
            <a:xfrm>
              <a:off x="1005663" y="1694519"/>
              <a:ext cx="6495345" cy="2955298"/>
              <a:chOff x="1005663" y="1694519"/>
              <a:chExt cx="6495345" cy="2955298"/>
            </a:xfrm>
          </p:grpSpPr>
          <p:sp>
            <p:nvSpPr>
              <p:cNvPr id="13" name="六边形 12"/>
              <p:cNvSpPr/>
              <p:nvPr/>
            </p:nvSpPr>
            <p:spPr>
              <a:xfrm>
                <a:off x="3043373" y="1694519"/>
                <a:ext cx="1634700" cy="1410769"/>
              </a:xfrm>
              <a:prstGeom prst="hexagon">
                <a:avLst>
                  <a:gd name="adj" fmla="val 25000"/>
                  <a:gd name="vf" fmla="val 115470"/>
                </a:avLst>
              </a:prstGeom>
              <a:solidFill>
                <a:schemeClr val="accent5">
                  <a:lumMod val="60000"/>
                  <a:lumOff val="40000"/>
                </a:schemeClr>
              </a:solidFill>
              <a:ln w="12700" cap="flat" cmpd="sng" algn="ctr">
                <a:noFill/>
                <a:prstDash val="solid"/>
                <a:miter lim="800000"/>
              </a:ln>
              <a:effectLst/>
            </p:spPr>
            <p:txBody>
              <a:bodyPr/>
              <a:lstStyle/>
              <a:p>
                <a:endParaRPr lang="zh-CN" altLang="en-US" dirty="0"/>
              </a:p>
            </p:txBody>
          </p:sp>
          <p:sp>
            <p:nvSpPr>
              <p:cNvPr id="14" name="六边形 13"/>
              <p:cNvSpPr/>
              <p:nvPr/>
            </p:nvSpPr>
            <p:spPr>
              <a:xfrm>
                <a:off x="4441859" y="2462859"/>
                <a:ext cx="1634700" cy="1410769"/>
              </a:xfrm>
              <a:prstGeom prst="hexagon">
                <a:avLst>
                  <a:gd name="adj" fmla="val 25000"/>
                  <a:gd name="vf" fmla="val 115470"/>
                </a:avLst>
              </a:prstGeom>
              <a:solidFill>
                <a:schemeClr val="accent4">
                  <a:lumMod val="75000"/>
                </a:schemeClr>
              </a:solidFill>
              <a:ln w="12700" cap="flat" cmpd="sng" algn="ctr">
                <a:noFill/>
                <a:prstDash val="solid"/>
                <a:miter lim="800000"/>
              </a:ln>
              <a:effectLst/>
            </p:spPr>
            <p:txBody>
              <a:bodyPr/>
              <a:lstStyle/>
              <a:p>
                <a:endParaRPr lang="zh-CN" altLang="en-US" dirty="0"/>
              </a:p>
            </p:txBody>
          </p:sp>
          <p:sp>
            <p:nvSpPr>
              <p:cNvPr id="15" name="六边形 14"/>
              <p:cNvSpPr/>
              <p:nvPr/>
            </p:nvSpPr>
            <p:spPr>
              <a:xfrm>
                <a:off x="5866308" y="1712614"/>
                <a:ext cx="1634700" cy="1410769"/>
              </a:xfrm>
              <a:prstGeom prst="hexagon">
                <a:avLst>
                  <a:gd name="adj" fmla="val 25000"/>
                  <a:gd name="vf" fmla="val 115470"/>
                </a:avLst>
              </a:prstGeom>
              <a:solidFill>
                <a:schemeClr val="accent6">
                  <a:lumMod val="75000"/>
                </a:schemeClr>
              </a:solidFill>
              <a:ln w="12700" cap="flat" cmpd="sng" algn="ctr">
                <a:noFill/>
                <a:prstDash val="solid"/>
                <a:miter lim="800000"/>
              </a:ln>
              <a:effectLst/>
            </p:spPr>
            <p:txBody>
              <a:bodyPr/>
              <a:lstStyle/>
              <a:p>
                <a:endParaRPr lang="zh-CN" altLang="en-US" dirty="0"/>
              </a:p>
            </p:txBody>
          </p:sp>
          <p:grpSp>
            <p:nvGrpSpPr>
              <p:cNvPr id="16" name="组合 29"/>
              <p:cNvGrpSpPr/>
              <p:nvPr/>
            </p:nvGrpSpPr>
            <p:grpSpPr>
              <a:xfrm>
                <a:off x="1005663" y="2183939"/>
                <a:ext cx="2242113" cy="1934975"/>
                <a:chOff x="195473" y="1923678"/>
                <a:chExt cx="2654349" cy="2288511"/>
              </a:xfrm>
              <a:solidFill>
                <a:srgbClr val="F86251"/>
              </a:solidFill>
              <a:scene3d>
                <a:camera prst="orthographicFront">
                  <a:rot lat="0" lon="0" rev="0"/>
                </a:camera>
                <a:lightRig rig="glow" dir="t">
                  <a:rot lat="0" lon="0" rev="4800000"/>
                </a:lightRig>
              </a:scene3d>
            </p:grpSpPr>
            <p:sp>
              <p:nvSpPr>
                <p:cNvPr id="19" name="六边形 18"/>
                <p:cNvSpPr/>
                <p:nvPr/>
              </p:nvSpPr>
              <p:spPr>
                <a:xfrm>
                  <a:off x="195473" y="1923678"/>
                  <a:ext cx="2654349" cy="2288511"/>
                </a:xfrm>
                <a:prstGeom prst="hexagon">
                  <a:avLst>
                    <a:gd name="adj" fmla="val 25000"/>
                    <a:gd name="vf" fmla="val 115470"/>
                  </a:avLst>
                </a:prstGeom>
                <a:solidFill>
                  <a:schemeClr val="accent6">
                    <a:lumMod val="60000"/>
                    <a:lumOff val="40000"/>
                  </a:schemeClr>
                </a:solidFill>
                <a:ln w="12700" cap="flat" cmpd="sng" algn="ctr">
                  <a:noFill/>
                  <a:prstDash val="solid"/>
                  <a:miter lim="800000"/>
                </a:ln>
                <a:effectLst/>
                <a:sp3d prstMaterial="matte"/>
              </p:spPr>
              <p:txBody>
                <a:bodyPr/>
                <a:lstStyle/>
                <a:p>
                  <a:endParaRPr lang="zh-CN" altLang="en-US" dirty="0"/>
                </a:p>
              </p:txBody>
            </p:sp>
            <p:sp>
              <p:nvSpPr>
                <p:cNvPr id="20" name="TextBox 31"/>
                <p:cNvSpPr txBox="1"/>
                <p:nvPr/>
              </p:nvSpPr>
              <p:spPr>
                <a:xfrm>
                  <a:off x="555368" y="2428428"/>
                  <a:ext cx="1944216" cy="1169872"/>
                </a:xfrm>
                <a:prstGeom prst="rect">
                  <a:avLst/>
                </a:prstGeom>
                <a:noFill/>
                <a:ln>
                  <a:noFill/>
                </a:ln>
                <a:effectLst>
                  <a:outerShdw blurRad="190500" dist="228600" dir="2700000" algn="ctr">
                    <a:srgbClr val="000000">
                      <a:alpha val="30000"/>
                    </a:srgbClr>
                  </a:outerShdw>
                </a:effectLst>
                <a:sp3d prstMaterial="matte"/>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2800" b="1" kern="0" dirty="0">
                      <a:solidFill>
                        <a:schemeClr val="bg1"/>
                      </a:solidFill>
                      <a:latin typeface="微软雅黑" panose="020B0503020204020204" pitchFamily="34" charset="-122"/>
                      <a:ea typeface="微软雅黑" panose="020B0503020204020204" pitchFamily="34" charset="-122"/>
                    </a:rPr>
                    <a:t>第一讲：</a:t>
                  </a:r>
                  <a:r>
                    <a:rPr lang="zh-CN" altLang="en-US" sz="2800" b="1" dirty="0">
                      <a:solidFill>
                        <a:schemeClr val="bg1"/>
                      </a:solidFill>
                      <a:latin typeface="微软雅黑" panose="020B0503020204020204" pitchFamily="34" charset="-122"/>
                      <a:ea typeface="微软雅黑" panose="020B0503020204020204" pitchFamily="34" charset="-122"/>
                      <a:sym typeface="+mn-ea"/>
                    </a:rPr>
                    <a:t>绪论</a:t>
                  </a:r>
                  <a:r>
                    <a:rPr lang="en-US" altLang="zh-CN" sz="2800" b="1" dirty="0">
                      <a:solidFill>
                        <a:schemeClr val="bg1"/>
                      </a:solidFill>
                      <a:latin typeface="微软雅黑" panose="020B0503020204020204" pitchFamily="34" charset="-122"/>
                      <a:ea typeface="微软雅黑" panose="020B0503020204020204" pitchFamily="34" charset="-122"/>
                      <a:sym typeface="+mn-ea"/>
                    </a:rPr>
                    <a:t>—</a:t>
                  </a:r>
                  <a:r>
                    <a:rPr lang="zh-CN" altLang="en-US" sz="2800" b="1" dirty="0">
                      <a:solidFill>
                        <a:schemeClr val="bg1"/>
                      </a:solidFill>
                      <a:latin typeface="微软雅黑" panose="020B0503020204020204" pitchFamily="34" charset="-122"/>
                      <a:ea typeface="微软雅黑" panose="020B0503020204020204" pitchFamily="34" charset="-122"/>
                      <a:sym typeface="+mn-ea"/>
                    </a:rPr>
                    <a:t>需求工程与软件需求</a:t>
                  </a:r>
                  <a:endPar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sp>
            <p:nvSpPr>
              <p:cNvPr id="17" name="六边形 16"/>
              <p:cNvSpPr/>
              <p:nvPr/>
            </p:nvSpPr>
            <p:spPr>
              <a:xfrm>
                <a:off x="3030632" y="3239048"/>
                <a:ext cx="1634698" cy="1410769"/>
              </a:xfrm>
              <a:prstGeom prst="hexagon">
                <a:avLst>
                  <a:gd name="adj" fmla="val 25000"/>
                  <a:gd name="vf" fmla="val 115470"/>
                </a:avLst>
              </a:prstGeom>
              <a:solidFill>
                <a:srgbClr val="66C2CF">
                  <a:alpha val="90000"/>
                </a:srgbClr>
              </a:solidFill>
              <a:ln w="12700" cap="flat" cmpd="sng" algn="ctr">
                <a:noFill/>
                <a:prstDash val="solid"/>
                <a:miter lim="800000"/>
              </a:ln>
              <a:effectLst/>
              <a:scene3d>
                <a:camera prst="orthographicFront">
                  <a:rot lat="0" lon="0" rev="0"/>
                </a:camera>
                <a:lightRig rig="glow" dir="t">
                  <a:rot lat="0" lon="0" rev="4800000"/>
                </a:lightRig>
              </a:scene3d>
              <a:sp3d prstMaterial="matte"/>
            </p:spPr>
          </p:sp>
          <p:sp>
            <p:nvSpPr>
              <p:cNvPr id="18" name="六边形 17"/>
              <p:cNvSpPr/>
              <p:nvPr/>
            </p:nvSpPr>
            <p:spPr>
              <a:xfrm>
                <a:off x="5840830" y="3239048"/>
                <a:ext cx="1634698" cy="1410769"/>
              </a:xfrm>
              <a:prstGeom prst="hexagon">
                <a:avLst>
                  <a:gd name="adj" fmla="val 25000"/>
                  <a:gd name="vf" fmla="val 115470"/>
                </a:avLst>
              </a:prstGeom>
              <a:solidFill>
                <a:schemeClr val="accent2">
                  <a:lumMod val="60000"/>
                  <a:lumOff val="40000"/>
                </a:schemeClr>
              </a:solidFill>
              <a:ln w="12700" cap="flat" cmpd="sng" algn="ctr">
                <a:noFill/>
                <a:prstDash val="solid"/>
                <a:miter lim="800000"/>
              </a:ln>
              <a:effectLst/>
              <a:scene3d>
                <a:camera prst="orthographicFront">
                  <a:rot lat="0" lon="0" rev="0"/>
                </a:camera>
                <a:lightRig rig="glow" dir="t">
                  <a:rot lat="0" lon="0" rev="4800000"/>
                </a:lightRig>
              </a:scene3d>
              <a:sp3d prstMaterial="matte"/>
            </p:spPr>
          </p:sp>
        </p:grpSp>
      </p:grpSp>
      <p:sp>
        <p:nvSpPr>
          <p:cNvPr id="21" name="TextBox 31"/>
          <p:cNvSpPr txBox="1"/>
          <p:nvPr/>
        </p:nvSpPr>
        <p:spPr>
          <a:xfrm>
            <a:off x="3986478" y="2842663"/>
            <a:ext cx="2379391" cy="40011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2000" b="1" kern="0" dirty="0">
                <a:solidFill>
                  <a:schemeClr val="bg1"/>
                </a:solidFill>
                <a:latin typeface="微软雅黑" panose="020B0503020204020204" pitchFamily="34" charset="-122"/>
                <a:ea typeface="微软雅黑" panose="020B0503020204020204" pitchFamily="34" charset="-122"/>
              </a:rPr>
              <a:t>第二讲：需求获取</a:t>
            </a:r>
            <a:endParaRPr kumimoji="0" lang="zh-CN" altLang="en-US" sz="2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2" name="TextBox 31"/>
          <p:cNvSpPr txBox="1"/>
          <p:nvPr/>
        </p:nvSpPr>
        <p:spPr>
          <a:xfrm>
            <a:off x="3949561" y="5005299"/>
            <a:ext cx="2379391" cy="40011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2000" b="1" kern="0" dirty="0">
                <a:solidFill>
                  <a:schemeClr val="bg1"/>
                </a:solidFill>
                <a:latin typeface="微软雅黑" panose="020B0503020204020204" pitchFamily="34" charset="-122"/>
                <a:ea typeface="微软雅黑" panose="020B0503020204020204" pitchFamily="34" charset="-122"/>
              </a:rPr>
              <a:t>第三讲：需求分析</a:t>
            </a:r>
            <a:endParaRPr kumimoji="0" lang="zh-CN" altLang="en-US" sz="2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3" name="TextBox 31"/>
          <p:cNvSpPr txBox="1"/>
          <p:nvPr/>
        </p:nvSpPr>
        <p:spPr>
          <a:xfrm>
            <a:off x="6026693" y="1645285"/>
            <a:ext cx="2379391" cy="646331"/>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b="1" kern="0" dirty="0">
                <a:solidFill>
                  <a:schemeClr val="bg1"/>
                </a:solidFill>
                <a:latin typeface="微软雅黑" panose="020B0503020204020204" pitchFamily="34" charset="-122"/>
                <a:ea typeface="微软雅黑" panose="020B0503020204020204" pitchFamily="34" charset="-122"/>
              </a:rPr>
              <a:t>第四讲：</a:t>
            </a:r>
            <a:r>
              <a:rPr lang="zh-CN" altLang="en-US" b="1" dirty="0">
                <a:solidFill>
                  <a:schemeClr val="bg1"/>
                </a:solidFill>
                <a:latin typeface="微软雅黑" panose="020B0503020204020204" pitchFamily="34" charset="-122"/>
                <a:ea typeface="微软雅黑" panose="020B0503020204020204" pitchFamily="34" charset="-122"/>
                <a:sym typeface="+mn-ea"/>
              </a:rPr>
              <a:t>编写需求文档：需求规格说明</a:t>
            </a:r>
            <a:endParaRPr kumimoji="0" lang="zh-CN" altLang="en-US"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4" name="TextBox 31"/>
          <p:cNvSpPr txBox="1"/>
          <p:nvPr/>
        </p:nvSpPr>
        <p:spPr>
          <a:xfrm>
            <a:off x="5986443" y="3908002"/>
            <a:ext cx="2379391" cy="40011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2000" b="1" kern="0" dirty="0">
                <a:solidFill>
                  <a:schemeClr val="bg1"/>
                </a:solidFill>
                <a:latin typeface="微软雅黑" panose="020B0503020204020204" pitchFamily="34" charset="-122"/>
                <a:ea typeface="微软雅黑" panose="020B0503020204020204" pitchFamily="34" charset="-122"/>
              </a:rPr>
              <a:t>第五讲：需求验证</a:t>
            </a:r>
            <a:endParaRPr kumimoji="0" lang="zh-CN" altLang="en-US" sz="2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5" name="TextBox 31"/>
          <p:cNvSpPr txBox="1"/>
          <p:nvPr/>
        </p:nvSpPr>
        <p:spPr>
          <a:xfrm>
            <a:off x="8028594" y="2853191"/>
            <a:ext cx="2379391" cy="40011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2000" b="1" kern="0" dirty="0">
                <a:solidFill>
                  <a:schemeClr val="bg1"/>
                </a:solidFill>
                <a:latin typeface="微软雅黑" panose="020B0503020204020204" pitchFamily="34" charset="-122"/>
                <a:ea typeface="微软雅黑" panose="020B0503020204020204" pitchFamily="34" charset="-122"/>
              </a:rPr>
              <a:t>第六讲：需求管理</a:t>
            </a:r>
            <a:endParaRPr kumimoji="0" lang="zh-CN" altLang="en-US" sz="2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6" name="TextBox 31"/>
          <p:cNvSpPr txBox="1"/>
          <p:nvPr/>
        </p:nvSpPr>
        <p:spPr>
          <a:xfrm>
            <a:off x="8028593" y="4871250"/>
            <a:ext cx="2379391" cy="646331"/>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b="1" kern="0" dirty="0">
                <a:solidFill>
                  <a:schemeClr val="bg1"/>
                </a:solidFill>
                <a:latin typeface="微软雅黑" panose="020B0503020204020204" pitchFamily="34" charset="-122"/>
                <a:ea typeface="微软雅黑" panose="020B0503020204020204" pitchFamily="34" charset="-122"/>
              </a:rPr>
              <a:t>第七讲：</a:t>
            </a:r>
            <a:r>
              <a:rPr lang="zh-CN" altLang="en-US" sz="1800" b="1" dirty="0">
                <a:solidFill>
                  <a:schemeClr val="bg1"/>
                </a:solidFill>
                <a:latin typeface="微软雅黑" panose="020B0503020204020204" pitchFamily="34" charset="-122"/>
                <a:ea typeface="微软雅黑" panose="020B0503020204020204" pitchFamily="34" charset="-122"/>
                <a:sym typeface="+mn-ea"/>
              </a:rPr>
              <a:t>需求风险管理及超越需求开发</a:t>
            </a:r>
            <a:endParaRPr kumimoji="0" lang="zh-CN" altLang="en-US"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图片 72" descr="C:\Users\Administrator\Desktop\wuyiqiongg工作目录\长安校区1.jpg长安校区1"/>
          <p:cNvPicPr>
            <a:picLocks noChangeAspect="1"/>
          </p:cNvPicPr>
          <p:nvPr/>
        </p:nvPicPr>
        <p:blipFill rotWithShape="1">
          <a:blip r:embed="rId1"/>
          <a:srcRect/>
          <a:stretch>
            <a:fillRect/>
          </a:stretch>
        </p:blipFill>
        <p:spPr>
          <a:xfrm>
            <a:off x="895985" y="469793"/>
            <a:ext cx="10400030" cy="5849620"/>
          </a:xfrm>
          <a:prstGeom prst="rect">
            <a:avLst/>
          </a:prstGeom>
        </p:spPr>
      </p:pic>
      <p:grpSp>
        <p:nvGrpSpPr>
          <p:cNvPr id="13" name="组合 12"/>
          <p:cNvGrpSpPr/>
          <p:nvPr/>
        </p:nvGrpSpPr>
        <p:grpSpPr>
          <a:xfrm>
            <a:off x="2168453" y="-56384"/>
            <a:ext cx="10023604" cy="6864800"/>
            <a:chOff x="2168396" y="0"/>
            <a:chExt cx="10023604" cy="6864800"/>
          </a:xfrm>
        </p:grpSpPr>
        <p:sp>
          <p:nvSpPr>
            <p:cNvPr id="3" name="等腰三角形 2"/>
            <p:cNvSpPr/>
            <p:nvPr/>
          </p:nvSpPr>
          <p:spPr>
            <a:xfrm>
              <a:off x="2168396" y="20400"/>
              <a:ext cx="6892114" cy="684440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058835" y="0"/>
              <a:ext cx="31331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rot="2968493">
            <a:off x="603904" y="-1754279"/>
            <a:ext cx="3074976" cy="3627369"/>
          </a:xfrm>
          <a:prstGeom prst="rect">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75BE"/>
              </a:solidFill>
            </a:endParaRPr>
          </a:p>
        </p:txBody>
      </p:sp>
      <p:sp>
        <p:nvSpPr>
          <p:cNvPr id="6" name="文本框 5"/>
          <p:cNvSpPr txBox="1"/>
          <p:nvPr/>
        </p:nvSpPr>
        <p:spPr>
          <a:xfrm>
            <a:off x="784894" y="38567"/>
            <a:ext cx="2555958" cy="769441"/>
          </a:xfrm>
          <a:prstGeom prst="rect">
            <a:avLst/>
          </a:prstGeom>
          <a:noFill/>
        </p:spPr>
        <p:txBody>
          <a:bodyPr wrap="square" rtlCol="0">
            <a:spAutoFit/>
          </a:bodyPr>
          <a:lstStyle/>
          <a:p>
            <a:r>
              <a:rPr lang="zh-CN" altLang="en-US" sz="4400" b="1" dirty="0">
                <a:solidFill>
                  <a:srgbClr val="F1F5EF"/>
                </a:solidFill>
                <a:latin typeface="微软雅黑" panose="020B0503020204020204" pitchFamily="34" charset="-122"/>
                <a:ea typeface="微软雅黑" panose="020B0503020204020204" pitchFamily="34" charset="-122"/>
              </a:rPr>
              <a:t>开场白</a:t>
            </a:r>
            <a:endParaRPr lang="zh-CN" altLang="en-US" sz="4400" b="1" dirty="0">
              <a:solidFill>
                <a:srgbClr val="F1F5EF"/>
              </a:solidFill>
              <a:latin typeface="微软雅黑" panose="020B0503020204020204" pitchFamily="34" charset="-122"/>
              <a:ea typeface="微软雅黑" panose="020B0503020204020204" pitchFamily="34" charset="-122"/>
            </a:endParaRPr>
          </a:p>
        </p:txBody>
      </p:sp>
      <p:sp>
        <p:nvSpPr>
          <p:cNvPr id="7" name="矩形 6"/>
          <p:cNvSpPr/>
          <p:nvPr/>
        </p:nvSpPr>
        <p:spPr>
          <a:xfrm>
            <a:off x="812744" y="700155"/>
            <a:ext cx="2528108" cy="369332"/>
          </a:xfrm>
          <a:prstGeom prst="rect">
            <a:avLst/>
          </a:prstGeom>
        </p:spPr>
        <p:txBody>
          <a:bodyPr wrap="square">
            <a:spAutoFit/>
          </a:bodyPr>
          <a:lstStyle/>
          <a:p>
            <a:pPr algn="dist"/>
            <a:r>
              <a:rPr lang="en-US" altLang="zh-CN" dirty="0">
                <a:solidFill>
                  <a:schemeClr val="bg1"/>
                </a:solidFill>
                <a:latin typeface="+mn-ea"/>
              </a:rPr>
              <a:t>prologue</a:t>
            </a:r>
            <a:endParaRPr lang="zh-CN" altLang="en-US" dirty="0">
              <a:solidFill>
                <a:schemeClr val="bg1"/>
              </a:solidFill>
              <a:latin typeface="+mn-ea"/>
            </a:endParaRPr>
          </a:p>
        </p:txBody>
      </p:sp>
      <p:grpSp>
        <p:nvGrpSpPr>
          <p:cNvPr id="18" name="组合 17"/>
          <p:cNvGrpSpPr/>
          <p:nvPr/>
        </p:nvGrpSpPr>
        <p:grpSpPr>
          <a:xfrm>
            <a:off x="7108650" y="1221876"/>
            <a:ext cx="723900" cy="723900"/>
            <a:chOff x="7221194" y="1193276"/>
            <a:chExt cx="723900" cy="723900"/>
          </a:xfrm>
          <a:solidFill>
            <a:srgbClr val="F4A66F"/>
          </a:solidFill>
        </p:grpSpPr>
        <p:sp>
          <p:nvSpPr>
            <p:cNvPr id="30" name="矩形 29"/>
            <p:cNvSpPr/>
            <p:nvPr/>
          </p:nvSpPr>
          <p:spPr>
            <a:xfrm rot="2700000">
              <a:off x="7221194" y="1193276"/>
              <a:ext cx="723900" cy="723900"/>
            </a:xfrm>
            <a:prstGeom prst="rect">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46"/>
            <p:cNvSpPr txBox="1"/>
            <p:nvPr/>
          </p:nvSpPr>
          <p:spPr>
            <a:xfrm>
              <a:off x="7261340" y="1201283"/>
              <a:ext cx="666750" cy="707886"/>
            </a:xfrm>
            <a:prstGeom prst="rect">
              <a:avLst/>
            </a:prstGeom>
            <a:noFill/>
            <a:ln>
              <a:noFill/>
            </a:ln>
          </p:spPr>
          <p:txBody>
            <a:bodyPr wrap="square" rtlCol="0">
              <a:spAutoFit/>
            </a:bodyPr>
            <a:lstStyle/>
            <a:p>
              <a:pPr algn="ctr"/>
              <a:r>
                <a:rPr lang="en-US" altLang="zh-CN" sz="4000" dirty="0">
                  <a:solidFill>
                    <a:srgbClr val="F1F5EF"/>
                  </a:solidFill>
                  <a:latin typeface="微软雅黑" panose="020B0503020204020204" pitchFamily="34" charset="-122"/>
                  <a:ea typeface="微软雅黑" panose="020B0503020204020204" pitchFamily="34" charset="-122"/>
                </a:rPr>
                <a:t>1</a:t>
              </a:r>
              <a:endParaRPr lang="zh-CN" altLang="en-US" sz="4000" dirty="0">
                <a:solidFill>
                  <a:srgbClr val="F1F5EF"/>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959591" y="2427643"/>
            <a:ext cx="723900" cy="723900"/>
            <a:chOff x="5973659" y="2455119"/>
            <a:chExt cx="723900" cy="723900"/>
          </a:xfrm>
          <a:solidFill>
            <a:srgbClr val="F4A66F"/>
          </a:solidFill>
        </p:grpSpPr>
        <p:sp>
          <p:nvSpPr>
            <p:cNvPr id="28" name="矩形 27"/>
            <p:cNvSpPr/>
            <p:nvPr/>
          </p:nvSpPr>
          <p:spPr>
            <a:xfrm rot="2700000">
              <a:off x="5973659" y="2455119"/>
              <a:ext cx="723900" cy="723900"/>
            </a:xfrm>
            <a:prstGeom prst="rect">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文本框 47"/>
            <p:cNvSpPr txBox="1"/>
            <p:nvPr/>
          </p:nvSpPr>
          <p:spPr>
            <a:xfrm>
              <a:off x="6002234" y="2463126"/>
              <a:ext cx="666750" cy="707886"/>
            </a:xfrm>
            <a:prstGeom prst="rect">
              <a:avLst/>
            </a:prstGeom>
            <a:noFill/>
            <a:ln>
              <a:noFill/>
            </a:ln>
          </p:spPr>
          <p:txBody>
            <a:bodyPr wrap="square" rtlCol="0">
              <a:spAutoFit/>
            </a:bodyPr>
            <a:lstStyle/>
            <a:p>
              <a:pPr algn="ctr"/>
              <a:r>
                <a:rPr lang="en-US" altLang="zh-CN" sz="4000" dirty="0">
                  <a:solidFill>
                    <a:srgbClr val="F1F5EF"/>
                  </a:solidFill>
                  <a:latin typeface="微软雅黑" panose="020B0503020204020204" pitchFamily="34" charset="-122"/>
                  <a:ea typeface="微软雅黑" panose="020B0503020204020204" pitchFamily="34" charset="-122"/>
                </a:rPr>
                <a:t>2</a:t>
              </a:r>
              <a:endParaRPr lang="zh-CN" altLang="en-US" sz="4000" dirty="0">
                <a:solidFill>
                  <a:srgbClr val="F1F5EF"/>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4668968" y="3770135"/>
            <a:ext cx="723900" cy="723900"/>
            <a:chOff x="4725240" y="3712543"/>
            <a:chExt cx="723900" cy="723900"/>
          </a:xfrm>
          <a:solidFill>
            <a:srgbClr val="F4A66F"/>
          </a:solidFill>
        </p:grpSpPr>
        <p:sp>
          <p:nvSpPr>
            <p:cNvPr id="27" name="矩形 26"/>
            <p:cNvSpPr/>
            <p:nvPr/>
          </p:nvSpPr>
          <p:spPr>
            <a:xfrm rot="2700000">
              <a:off x="4725240" y="3712543"/>
              <a:ext cx="723900" cy="723900"/>
            </a:xfrm>
            <a:prstGeom prst="rect">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文本框 48"/>
            <p:cNvSpPr txBox="1"/>
            <p:nvPr/>
          </p:nvSpPr>
          <p:spPr>
            <a:xfrm>
              <a:off x="4753815" y="3720550"/>
              <a:ext cx="666750" cy="707886"/>
            </a:xfrm>
            <a:prstGeom prst="rect">
              <a:avLst/>
            </a:prstGeom>
            <a:noFill/>
            <a:ln>
              <a:noFill/>
            </a:ln>
          </p:spPr>
          <p:txBody>
            <a:bodyPr wrap="square" rtlCol="0">
              <a:spAutoFit/>
            </a:bodyPr>
            <a:lstStyle/>
            <a:p>
              <a:pPr algn="ctr"/>
              <a:r>
                <a:rPr lang="en-US" altLang="zh-CN" sz="4000" dirty="0">
                  <a:solidFill>
                    <a:srgbClr val="F1F5EF"/>
                  </a:solidFill>
                  <a:latin typeface="微软雅黑" panose="020B0503020204020204" pitchFamily="34" charset="-122"/>
                  <a:ea typeface="微软雅黑" panose="020B0503020204020204" pitchFamily="34" charset="-122"/>
                </a:rPr>
                <a:t>3</a:t>
              </a:r>
              <a:endParaRPr lang="zh-CN" altLang="en-US" sz="4000" dirty="0">
                <a:solidFill>
                  <a:srgbClr val="F1F5EF"/>
                </a:solidFill>
                <a:latin typeface="微软雅黑" panose="020B0503020204020204" pitchFamily="34" charset="-122"/>
                <a:ea typeface="微软雅黑" panose="020B0503020204020204" pitchFamily="34" charset="-122"/>
              </a:endParaRPr>
            </a:p>
          </p:txBody>
        </p:sp>
      </p:grpSp>
      <p:grpSp>
        <p:nvGrpSpPr>
          <p:cNvPr id="72" name="组合 71"/>
          <p:cNvGrpSpPr/>
          <p:nvPr/>
        </p:nvGrpSpPr>
        <p:grpSpPr>
          <a:xfrm>
            <a:off x="3467356" y="5127026"/>
            <a:ext cx="723900" cy="728593"/>
            <a:chOff x="3481424" y="4898199"/>
            <a:chExt cx="723900" cy="728593"/>
          </a:xfrm>
          <a:solidFill>
            <a:srgbClr val="F4A66F"/>
          </a:solidFill>
        </p:grpSpPr>
        <p:sp>
          <p:nvSpPr>
            <p:cNvPr id="26" name="矩形 25"/>
            <p:cNvSpPr/>
            <p:nvPr/>
          </p:nvSpPr>
          <p:spPr>
            <a:xfrm rot="2700000">
              <a:off x="3481424" y="4898199"/>
              <a:ext cx="723900" cy="723900"/>
            </a:xfrm>
            <a:prstGeom prst="rect">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文本框 49"/>
            <p:cNvSpPr txBox="1"/>
            <p:nvPr/>
          </p:nvSpPr>
          <p:spPr>
            <a:xfrm>
              <a:off x="3484599" y="4918906"/>
              <a:ext cx="666750" cy="707886"/>
            </a:xfrm>
            <a:prstGeom prst="rect">
              <a:avLst/>
            </a:prstGeom>
            <a:noFill/>
            <a:ln>
              <a:noFill/>
            </a:ln>
          </p:spPr>
          <p:txBody>
            <a:bodyPr wrap="square" rtlCol="0">
              <a:spAutoFit/>
            </a:bodyPr>
            <a:lstStyle/>
            <a:p>
              <a:pPr algn="ctr"/>
              <a:r>
                <a:rPr lang="en-US" altLang="zh-CN" sz="4000" dirty="0">
                  <a:solidFill>
                    <a:srgbClr val="F1F5EF"/>
                  </a:solidFill>
                  <a:latin typeface="微软雅黑" panose="020B0503020204020204" pitchFamily="34" charset="-122"/>
                  <a:ea typeface="微软雅黑" panose="020B0503020204020204" pitchFamily="34" charset="-122"/>
                </a:rPr>
                <a:t>4</a:t>
              </a:r>
              <a:endParaRPr lang="zh-CN" altLang="en-US" sz="4000" dirty="0">
                <a:solidFill>
                  <a:srgbClr val="F1F5EF"/>
                </a:solidFill>
                <a:latin typeface="微软雅黑" panose="020B0503020204020204" pitchFamily="34" charset="-122"/>
                <a:ea typeface="微软雅黑" panose="020B0503020204020204" pitchFamily="34" charset="-122"/>
              </a:endParaRPr>
            </a:p>
          </p:txBody>
        </p:sp>
      </p:grpSp>
      <p:sp>
        <p:nvSpPr>
          <p:cNvPr id="19" name="文本框 18"/>
          <p:cNvSpPr txBox="1"/>
          <p:nvPr/>
        </p:nvSpPr>
        <p:spPr>
          <a:xfrm>
            <a:off x="8401146" y="1184495"/>
            <a:ext cx="2346557" cy="400110"/>
          </a:xfrm>
          <a:prstGeom prst="rect">
            <a:avLst/>
          </a:prstGeom>
          <a:noFill/>
        </p:spPr>
        <p:txBody>
          <a:bodyPr wrap="square" rtlCol="0">
            <a:spAutoFit/>
          </a:bodyPr>
          <a:lstStyle/>
          <a:p>
            <a:pPr algn="ctr"/>
            <a:r>
              <a:rPr lang="zh-CN" altLang="en-US" sz="2000" b="1" dirty="0">
                <a:solidFill>
                  <a:srgbClr val="5197D7"/>
                </a:solidFill>
                <a:latin typeface="微软雅黑" panose="020B0503020204020204" pitchFamily="34" charset="-122"/>
                <a:ea typeface="微软雅黑" panose="020B0503020204020204" pitchFamily="34" charset="-122"/>
              </a:rPr>
              <a:t>自我介绍</a:t>
            </a:r>
            <a:endParaRPr lang="zh-CN" altLang="en-US" sz="2000" b="1" dirty="0">
              <a:solidFill>
                <a:srgbClr val="5197D7"/>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8738645" y="1592615"/>
            <a:ext cx="3306992" cy="636429"/>
            <a:chOff x="8967249" y="1592615"/>
            <a:chExt cx="3306992" cy="636429"/>
          </a:xfrm>
        </p:grpSpPr>
        <p:sp>
          <p:nvSpPr>
            <p:cNvPr id="2" name="椭圆 1"/>
            <p:cNvSpPr/>
            <p:nvPr/>
          </p:nvSpPr>
          <p:spPr>
            <a:xfrm>
              <a:off x="8970185" y="1694007"/>
              <a:ext cx="150774" cy="13989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21" name="文本框 20"/>
            <p:cNvSpPr txBox="1"/>
            <p:nvPr/>
          </p:nvSpPr>
          <p:spPr>
            <a:xfrm>
              <a:off x="9040961" y="1592616"/>
              <a:ext cx="1340355" cy="338554"/>
            </a:xfrm>
            <a:prstGeom prst="rect">
              <a:avLst/>
            </a:prstGeom>
            <a:noFill/>
          </p:spPr>
          <p:txBody>
            <a:bodyPr wrap="square" rtlCol="0">
              <a:spAutoFit/>
            </a:bodyPr>
            <a:lstStyle/>
            <a:p>
              <a:pPr algn="ctr"/>
              <a:r>
                <a:rPr lang="zh-CN" altLang="en-US" sz="1600" dirty="0">
                  <a:solidFill>
                    <a:srgbClr val="E7E6E6">
                      <a:lumMod val="50000"/>
                    </a:srgbClr>
                  </a:solidFill>
                  <a:latin typeface="微软雅黑" panose="020B0503020204020204" pitchFamily="34" charset="-122"/>
                  <a:ea typeface="微软雅黑" panose="020B0503020204020204" pitchFamily="34" charset="-122"/>
                </a:rPr>
                <a:t>武君胜 教授</a:t>
              </a:r>
              <a:endParaRPr lang="zh-CN" altLang="en-US" sz="1600"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22" name="椭圆 21"/>
            <p:cNvSpPr/>
            <p:nvPr/>
          </p:nvSpPr>
          <p:spPr>
            <a:xfrm>
              <a:off x="10435292" y="1694007"/>
              <a:ext cx="150774" cy="13989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23" name="文本框 22"/>
            <p:cNvSpPr txBox="1"/>
            <p:nvPr/>
          </p:nvSpPr>
          <p:spPr>
            <a:xfrm>
              <a:off x="10506068" y="1592615"/>
              <a:ext cx="1360541" cy="345143"/>
            </a:xfrm>
            <a:prstGeom prst="rect">
              <a:avLst/>
            </a:prstGeom>
            <a:noFill/>
          </p:spPr>
          <p:txBody>
            <a:bodyPr wrap="square" rtlCol="0">
              <a:spAutoFit/>
            </a:bodyPr>
            <a:lstStyle/>
            <a:p>
              <a:pPr algn="ctr"/>
              <a:r>
                <a:rPr lang="zh-CN" altLang="en-US" sz="1600" dirty="0">
                  <a:solidFill>
                    <a:srgbClr val="E7E6E6">
                      <a:lumMod val="50000"/>
                    </a:srgbClr>
                  </a:solidFill>
                  <a:latin typeface="微软雅黑" panose="020B0503020204020204" pitchFamily="34" charset="-122"/>
                  <a:ea typeface="微软雅黑" panose="020B0503020204020204" pitchFamily="34" charset="-122"/>
                </a:rPr>
                <a:t>博士生导师</a:t>
              </a:r>
              <a:endParaRPr lang="zh-CN" altLang="en-US" sz="1600"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24" name="椭圆 23"/>
            <p:cNvSpPr/>
            <p:nvPr/>
          </p:nvSpPr>
          <p:spPr>
            <a:xfrm>
              <a:off x="8967249" y="1991881"/>
              <a:ext cx="150774" cy="13989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25" name="文本框 24"/>
            <p:cNvSpPr txBox="1"/>
            <p:nvPr/>
          </p:nvSpPr>
          <p:spPr>
            <a:xfrm>
              <a:off x="9038025" y="1890490"/>
              <a:ext cx="3236216" cy="338554"/>
            </a:xfrm>
            <a:prstGeom prst="rect">
              <a:avLst/>
            </a:prstGeom>
            <a:noFill/>
          </p:spPr>
          <p:txBody>
            <a:bodyPr wrap="square" rtlCol="0">
              <a:spAutoFit/>
            </a:bodyPr>
            <a:lstStyle/>
            <a:p>
              <a:pPr algn="ctr"/>
              <a:r>
                <a:rPr lang="zh-CN" altLang="en-US" sz="1600" dirty="0">
                  <a:solidFill>
                    <a:srgbClr val="E7E6E6">
                      <a:lumMod val="50000"/>
                    </a:srgbClr>
                  </a:solidFill>
                  <a:latin typeface="微软雅黑" panose="020B0503020204020204" pitchFamily="34" charset="-122"/>
                  <a:ea typeface="微软雅黑" panose="020B0503020204020204" pitchFamily="34" charset="-122"/>
                </a:rPr>
                <a:t>计算机科学与技术、软件工程学科</a:t>
              </a:r>
              <a:endParaRPr lang="zh-CN" altLang="en-US" sz="1600" dirty="0">
                <a:solidFill>
                  <a:srgbClr val="E7E6E6">
                    <a:lumMod val="50000"/>
                  </a:srgbClr>
                </a:solidFill>
                <a:latin typeface="微软雅黑" panose="020B0503020204020204" pitchFamily="34" charset="-122"/>
                <a:ea typeface="微软雅黑" panose="020B0503020204020204" pitchFamily="34" charset="-122"/>
              </a:endParaRPr>
            </a:p>
          </p:txBody>
        </p:sp>
      </p:grpSp>
      <p:sp>
        <p:nvSpPr>
          <p:cNvPr id="33" name="文本框 32"/>
          <p:cNvSpPr txBox="1"/>
          <p:nvPr/>
        </p:nvSpPr>
        <p:spPr>
          <a:xfrm>
            <a:off x="5936294" y="3702429"/>
            <a:ext cx="2346557" cy="400110"/>
          </a:xfrm>
          <a:prstGeom prst="rect">
            <a:avLst/>
          </a:prstGeom>
          <a:noFill/>
        </p:spPr>
        <p:txBody>
          <a:bodyPr wrap="square" rtlCol="0">
            <a:spAutoFit/>
          </a:bodyPr>
          <a:lstStyle/>
          <a:p>
            <a:pPr algn="ctr"/>
            <a:r>
              <a:rPr lang="zh-CN" altLang="en-US" sz="2000" b="1" dirty="0">
                <a:solidFill>
                  <a:srgbClr val="5197D7"/>
                </a:solidFill>
                <a:latin typeface="微软雅黑" panose="020B0503020204020204" pitchFamily="34" charset="-122"/>
                <a:ea typeface="微软雅黑" panose="020B0503020204020204" pitchFamily="34" charset="-122"/>
              </a:rPr>
              <a:t>教学成果</a:t>
            </a:r>
            <a:endParaRPr lang="zh-CN" altLang="en-US" sz="2000" b="1" dirty="0">
              <a:solidFill>
                <a:srgbClr val="5197D7"/>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6069353" y="4156176"/>
            <a:ext cx="6122647" cy="1077218"/>
            <a:chOff x="6512269" y="4070448"/>
            <a:chExt cx="6122647" cy="1077218"/>
          </a:xfrm>
        </p:grpSpPr>
        <p:sp>
          <p:nvSpPr>
            <p:cNvPr id="34" name="椭圆 33"/>
            <p:cNvSpPr/>
            <p:nvPr/>
          </p:nvSpPr>
          <p:spPr>
            <a:xfrm>
              <a:off x="6512269" y="4179727"/>
              <a:ext cx="150774" cy="1507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35" name="文本框 34"/>
            <p:cNvSpPr txBox="1"/>
            <p:nvPr/>
          </p:nvSpPr>
          <p:spPr>
            <a:xfrm>
              <a:off x="6583045" y="4070448"/>
              <a:ext cx="6051871" cy="1077218"/>
            </a:xfrm>
            <a:prstGeom prst="rect">
              <a:avLst/>
            </a:prstGeom>
            <a:noFill/>
          </p:spPr>
          <p:txBody>
            <a:bodyPr wrap="square" rtlCol="0">
              <a:spAutoFit/>
            </a:bodyPr>
            <a:lstStyle/>
            <a:p>
              <a:r>
                <a:rPr lang="en-US" altLang="zh-CN" sz="1600" dirty="0">
                  <a:solidFill>
                    <a:srgbClr val="E7E6E6">
                      <a:lumMod val="50000"/>
                    </a:srgbClr>
                  </a:solidFill>
                  <a:latin typeface="微软雅黑" panose="020B0503020204020204" pitchFamily="34" charset="-122"/>
                  <a:ea typeface="微软雅黑" panose="020B0503020204020204" pitchFamily="34" charset="-122"/>
                </a:rPr>
                <a:t>2003</a:t>
              </a:r>
              <a:r>
                <a:rPr lang="zh-CN" altLang="en-US" sz="1600" dirty="0">
                  <a:solidFill>
                    <a:srgbClr val="E7E6E6">
                      <a:lumMod val="50000"/>
                    </a:srgbClr>
                  </a:solidFill>
                  <a:latin typeface="微软雅黑" panose="020B0503020204020204" pitchFamily="34" charset="-122"/>
                  <a:ea typeface="微软雅黑" panose="020B0503020204020204" pitchFamily="34" charset="-122"/>
                </a:rPr>
                <a:t>年成为软件学院专职教师，从事科研和教学工作，目前主要担任软件工程方向</a:t>
              </a:r>
              <a:r>
                <a:rPr lang="en-US" altLang="zh-CN" sz="1600" dirty="0">
                  <a:solidFill>
                    <a:srgbClr val="E7E6E6">
                      <a:lumMod val="50000"/>
                    </a:srgbClr>
                  </a:solidFill>
                  <a:latin typeface="微软雅黑" panose="020B0503020204020204" pitchFamily="34" charset="-122"/>
                  <a:ea typeface="微软雅黑" panose="020B0503020204020204" pitchFamily="34" charset="-122"/>
                </a:rPr>
                <a:t>《</a:t>
              </a:r>
              <a:r>
                <a:rPr lang="zh-CN" altLang="en-US" sz="1600" dirty="0">
                  <a:solidFill>
                    <a:srgbClr val="E7E6E6">
                      <a:lumMod val="50000"/>
                    </a:srgbClr>
                  </a:solidFill>
                  <a:latin typeface="微软雅黑" panose="020B0503020204020204" pitchFamily="34" charset="-122"/>
                  <a:ea typeface="微软雅黑" panose="020B0503020204020204" pitchFamily="34" charset="-122"/>
                </a:rPr>
                <a:t>用户为中心的设计与评估软件</a:t>
              </a:r>
              <a:r>
                <a:rPr lang="en-US" altLang="zh-CN" sz="1600" dirty="0">
                  <a:solidFill>
                    <a:srgbClr val="E7E6E6">
                      <a:lumMod val="50000"/>
                    </a:srgbClr>
                  </a:solidFill>
                  <a:latin typeface="微软雅黑" panose="020B0503020204020204" pitchFamily="34" charset="-122"/>
                  <a:ea typeface="微软雅黑" panose="020B0503020204020204" pitchFamily="34" charset="-122"/>
                </a:rPr>
                <a:t>》</a:t>
              </a:r>
              <a:r>
                <a:rPr lang="zh-CN" altLang="en-US" sz="1600" dirty="0">
                  <a:solidFill>
                    <a:srgbClr val="E7E6E6">
                      <a:lumMod val="50000"/>
                    </a:srgbClr>
                  </a:solidFill>
                  <a:latin typeface="微软雅黑" panose="020B0503020204020204" pitchFamily="34" charset="-122"/>
                  <a:ea typeface="微软雅黑" panose="020B0503020204020204" pitchFamily="34" charset="-122"/>
                </a:rPr>
                <a:t>和</a:t>
              </a:r>
              <a:r>
                <a:rPr lang="en-US" altLang="zh-CN" sz="1600" dirty="0">
                  <a:solidFill>
                    <a:srgbClr val="E7E6E6">
                      <a:lumMod val="50000"/>
                    </a:srgbClr>
                  </a:solidFill>
                  <a:latin typeface="微软雅黑" panose="020B0503020204020204" pitchFamily="34" charset="-122"/>
                  <a:ea typeface="微软雅黑" panose="020B0503020204020204" pitchFamily="34" charset="-122"/>
                </a:rPr>
                <a:t>《</a:t>
              </a:r>
              <a:r>
                <a:rPr lang="zh-CN" altLang="en-US" sz="1600" dirty="0">
                  <a:solidFill>
                    <a:srgbClr val="E7E6E6">
                      <a:lumMod val="50000"/>
                    </a:srgbClr>
                  </a:solidFill>
                  <a:latin typeface="微软雅黑" panose="020B0503020204020204" pitchFamily="34" charset="-122"/>
                  <a:ea typeface="微软雅黑" panose="020B0503020204020204" pitchFamily="34" charset="-122"/>
                </a:rPr>
                <a:t>软件需求工程</a:t>
              </a:r>
              <a:r>
                <a:rPr lang="en-US" altLang="zh-CN" sz="1600" dirty="0">
                  <a:solidFill>
                    <a:srgbClr val="E7E6E6">
                      <a:lumMod val="50000"/>
                    </a:srgbClr>
                  </a:solidFill>
                  <a:latin typeface="微软雅黑" panose="020B0503020204020204" pitchFamily="34" charset="-122"/>
                  <a:ea typeface="微软雅黑" panose="020B0503020204020204" pitchFamily="34" charset="-122"/>
                </a:rPr>
                <a:t>》</a:t>
              </a:r>
              <a:r>
                <a:rPr lang="zh-CN" altLang="en-US" sz="1600" dirty="0">
                  <a:solidFill>
                    <a:srgbClr val="E7E6E6">
                      <a:lumMod val="50000"/>
                    </a:srgbClr>
                  </a:solidFill>
                  <a:latin typeface="微软雅黑" panose="020B0503020204020204" pitchFamily="34" charset="-122"/>
                  <a:ea typeface="微软雅黑" panose="020B0503020204020204" pitchFamily="34" charset="-122"/>
                </a:rPr>
                <a:t>本科生和研究生课程教学任务。</a:t>
              </a:r>
              <a:endParaRPr lang="zh-CN" altLang="en-US" sz="1600" dirty="0">
                <a:solidFill>
                  <a:srgbClr val="E7E6E6">
                    <a:lumMod val="50000"/>
                  </a:srgbClr>
                </a:solidFill>
                <a:latin typeface="微软雅黑" panose="020B0503020204020204" pitchFamily="34" charset="-122"/>
                <a:ea typeface="微软雅黑" panose="020B0503020204020204" pitchFamily="34" charset="-122"/>
              </a:endParaRPr>
            </a:p>
            <a:p>
              <a:endParaRPr lang="zh-CN" altLang="en-US" sz="1600" dirty="0">
                <a:solidFill>
                  <a:srgbClr val="E7E6E6">
                    <a:lumMod val="50000"/>
                  </a:srgbClr>
                </a:solidFill>
                <a:latin typeface="微软雅黑" panose="020B0503020204020204" pitchFamily="34" charset="-122"/>
                <a:ea typeface="微软雅黑" panose="020B0503020204020204" pitchFamily="34" charset="-122"/>
              </a:endParaRPr>
            </a:p>
          </p:txBody>
        </p:sp>
      </p:grpSp>
      <p:sp>
        <p:nvSpPr>
          <p:cNvPr id="53" name="文本框 52"/>
          <p:cNvSpPr txBox="1"/>
          <p:nvPr/>
        </p:nvSpPr>
        <p:spPr>
          <a:xfrm>
            <a:off x="7456624" y="2357287"/>
            <a:ext cx="2346557" cy="400110"/>
          </a:xfrm>
          <a:prstGeom prst="rect">
            <a:avLst/>
          </a:prstGeom>
          <a:noFill/>
        </p:spPr>
        <p:txBody>
          <a:bodyPr wrap="square" rtlCol="0">
            <a:spAutoFit/>
          </a:bodyPr>
          <a:lstStyle/>
          <a:p>
            <a:pPr algn="ctr"/>
            <a:r>
              <a:rPr lang="zh-CN" altLang="en-US" sz="2000" b="1" dirty="0">
                <a:solidFill>
                  <a:srgbClr val="5197D7"/>
                </a:solidFill>
                <a:latin typeface="微软雅黑" panose="020B0503020204020204" pitchFamily="34" charset="-122"/>
                <a:ea typeface="微软雅黑" panose="020B0503020204020204" pitchFamily="34" charset="-122"/>
              </a:rPr>
              <a:t>工作经历</a:t>
            </a:r>
            <a:endParaRPr lang="zh-CN" altLang="en-US" sz="2000" b="1" dirty="0">
              <a:solidFill>
                <a:srgbClr val="5197D7"/>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7434093" y="2825862"/>
            <a:ext cx="4624555" cy="1077218"/>
            <a:chOff x="8005597" y="2782998"/>
            <a:chExt cx="4624555" cy="1077218"/>
          </a:xfrm>
        </p:grpSpPr>
        <p:sp>
          <p:nvSpPr>
            <p:cNvPr id="54" name="椭圆 53"/>
            <p:cNvSpPr/>
            <p:nvPr/>
          </p:nvSpPr>
          <p:spPr>
            <a:xfrm>
              <a:off x="8005597" y="2892277"/>
              <a:ext cx="150774" cy="1507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55" name="文本框 54"/>
            <p:cNvSpPr txBox="1"/>
            <p:nvPr/>
          </p:nvSpPr>
          <p:spPr>
            <a:xfrm>
              <a:off x="8133525" y="2782998"/>
              <a:ext cx="4496627" cy="1077218"/>
            </a:xfrm>
            <a:prstGeom prst="rect">
              <a:avLst/>
            </a:prstGeom>
            <a:noFill/>
          </p:spPr>
          <p:txBody>
            <a:bodyPr wrap="square" rtlCol="0">
              <a:spAutoFit/>
            </a:bodyPr>
            <a:lstStyle/>
            <a:p>
              <a:r>
                <a:rPr lang="zh-CN" altLang="en-US" sz="1600" dirty="0">
                  <a:solidFill>
                    <a:srgbClr val="E7E6E6">
                      <a:lumMod val="50000"/>
                    </a:srgbClr>
                  </a:solidFill>
                  <a:latin typeface="微软雅黑" panose="020B0503020204020204" pitchFamily="34" charset="-122"/>
                  <a:ea typeface="微软雅黑" panose="020B0503020204020204" pitchFamily="34" charset="-122"/>
                </a:rPr>
                <a:t>曾在中国航空计算技术研究所工作过</a:t>
              </a:r>
              <a:r>
                <a:rPr lang="en-US" altLang="zh-CN" sz="1600" dirty="0">
                  <a:solidFill>
                    <a:srgbClr val="E7E6E6">
                      <a:lumMod val="50000"/>
                    </a:srgbClr>
                  </a:solidFill>
                  <a:latin typeface="微软雅黑" panose="020B0503020204020204" pitchFamily="34" charset="-122"/>
                  <a:ea typeface="微软雅黑" panose="020B0503020204020204" pitchFamily="34" charset="-122"/>
                </a:rPr>
                <a:t>20</a:t>
              </a:r>
              <a:r>
                <a:rPr lang="zh-CN" altLang="en-US" sz="1600" dirty="0">
                  <a:solidFill>
                    <a:srgbClr val="E7E6E6">
                      <a:lumMod val="50000"/>
                    </a:srgbClr>
                  </a:solidFill>
                  <a:latin typeface="微软雅黑" panose="020B0503020204020204" pitchFamily="34" charset="-122"/>
                  <a:ea typeface="微软雅黑" panose="020B0503020204020204" pitchFamily="34" charset="-122"/>
                </a:rPr>
                <a:t>年，从事软件研发、管理等工作，担任过研究室主任、副总工程师和公司副总经理等职。</a:t>
              </a:r>
              <a:endParaRPr lang="zh-CN" altLang="en-US" sz="1600" dirty="0">
                <a:solidFill>
                  <a:srgbClr val="E7E6E6">
                    <a:lumMod val="50000"/>
                  </a:srgbClr>
                </a:solidFill>
                <a:latin typeface="微软雅黑" panose="020B0503020204020204" pitchFamily="34" charset="-122"/>
                <a:ea typeface="微软雅黑" panose="020B0503020204020204" pitchFamily="34" charset="-122"/>
              </a:endParaRPr>
            </a:p>
            <a:p>
              <a:pPr algn="ctr"/>
              <a:endParaRPr lang="zh-CN" altLang="en-US" sz="1600" dirty="0">
                <a:solidFill>
                  <a:srgbClr val="E7E6E6">
                    <a:lumMod val="50000"/>
                  </a:srgbClr>
                </a:solidFill>
                <a:latin typeface="微软雅黑" panose="020B0503020204020204" pitchFamily="34" charset="-122"/>
                <a:ea typeface="微软雅黑" panose="020B0503020204020204" pitchFamily="34" charset="-122"/>
              </a:endParaRPr>
            </a:p>
          </p:txBody>
        </p:sp>
      </p:grpSp>
      <p:sp>
        <p:nvSpPr>
          <p:cNvPr id="63" name="文本框 62"/>
          <p:cNvSpPr txBox="1"/>
          <p:nvPr/>
        </p:nvSpPr>
        <p:spPr>
          <a:xfrm>
            <a:off x="4934000" y="5082630"/>
            <a:ext cx="2346557" cy="400110"/>
          </a:xfrm>
          <a:prstGeom prst="rect">
            <a:avLst/>
          </a:prstGeom>
          <a:noFill/>
        </p:spPr>
        <p:txBody>
          <a:bodyPr wrap="square" rtlCol="0">
            <a:spAutoFit/>
          </a:bodyPr>
          <a:lstStyle/>
          <a:p>
            <a:pPr algn="ctr"/>
            <a:r>
              <a:rPr lang="zh-CN" altLang="en-US" sz="2000" b="1" dirty="0">
                <a:solidFill>
                  <a:srgbClr val="5197D7"/>
                </a:solidFill>
                <a:latin typeface="微软雅黑" panose="020B0503020204020204" pitchFamily="34" charset="-122"/>
                <a:ea typeface="微软雅黑" panose="020B0503020204020204" pitchFamily="34" charset="-122"/>
              </a:rPr>
              <a:t>联系方式</a:t>
            </a:r>
            <a:endParaRPr lang="zh-CN" altLang="en-US" sz="2000" b="1" dirty="0">
              <a:solidFill>
                <a:srgbClr val="5197D7"/>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5507039" y="5536377"/>
            <a:ext cx="4688906" cy="688630"/>
            <a:chOff x="5507039" y="5293482"/>
            <a:chExt cx="4688906" cy="688630"/>
          </a:xfrm>
        </p:grpSpPr>
        <p:sp>
          <p:nvSpPr>
            <p:cNvPr id="64" name="椭圆 63"/>
            <p:cNvSpPr/>
            <p:nvPr/>
          </p:nvSpPr>
          <p:spPr>
            <a:xfrm>
              <a:off x="5509975" y="5402761"/>
              <a:ext cx="150774" cy="1507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65" name="文本框 64"/>
            <p:cNvSpPr txBox="1"/>
            <p:nvPr/>
          </p:nvSpPr>
          <p:spPr>
            <a:xfrm>
              <a:off x="5580751" y="5293482"/>
              <a:ext cx="1340355" cy="338554"/>
            </a:xfrm>
            <a:prstGeom prst="rect">
              <a:avLst/>
            </a:prstGeom>
            <a:noFill/>
          </p:spPr>
          <p:txBody>
            <a:bodyPr wrap="square" rtlCol="0">
              <a:spAutoFit/>
            </a:bodyPr>
            <a:lstStyle/>
            <a:p>
              <a:pPr algn="ctr"/>
              <a:r>
                <a:rPr lang="zh-CN" altLang="en-US" sz="1600" dirty="0">
                  <a:solidFill>
                    <a:srgbClr val="E7E6E6">
                      <a:lumMod val="50000"/>
                    </a:srgbClr>
                  </a:solidFill>
                  <a:latin typeface="微软雅黑" panose="020B0503020204020204" pitchFamily="34" charset="-122"/>
                  <a:ea typeface="微软雅黑" panose="020B0503020204020204" pitchFamily="34" charset="-122"/>
                </a:rPr>
                <a:t>手机</a:t>
              </a:r>
              <a:endParaRPr lang="zh-CN" altLang="en-US" sz="1600"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66" name="椭圆 65"/>
            <p:cNvSpPr/>
            <p:nvPr/>
          </p:nvSpPr>
          <p:spPr>
            <a:xfrm>
              <a:off x="6975082" y="5402761"/>
              <a:ext cx="150774" cy="1507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67" name="文本框 66"/>
            <p:cNvSpPr txBox="1"/>
            <p:nvPr/>
          </p:nvSpPr>
          <p:spPr>
            <a:xfrm>
              <a:off x="7045858" y="5322510"/>
              <a:ext cx="1950598" cy="338554"/>
            </a:xfrm>
            <a:prstGeom prst="rect">
              <a:avLst/>
            </a:prstGeom>
            <a:noFill/>
          </p:spPr>
          <p:txBody>
            <a:bodyPr wrap="square" rtlCol="0">
              <a:spAutoFit/>
            </a:bodyPr>
            <a:lstStyle/>
            <a:p>
              <a:pPr algn="ctr"/>
              <a:r>
                <a:rPr lang="en-US" altLang="zh-CN" sz="1600" dirty="0">
                  <a:solidFill>
                    <a:srgbClr val="E7E6E6">
                      <a:lumMod val="50000"/>
                    </a:srgbClr>
                  </a:solidFill>
                  <a:latin typeface="微软雅黑" panose="020B0503020204020204" pitchFamily="34" charset="-122"/>
                  <a:ea typeface="微软雅黑" panose="020B0503020204020204" pitchFamily="34" charset="-122"/>
                </a:rPr>
                <a:t>13991286187</a:t>
              </a:r>
              <a:endParaRPr lang="zh-CN" altLang="en-US" sz="1600"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68" name="椭圆 67"/>
            <p:cNvSpPr/>
            <p:nvPr/>
          </p:nvSpPr>
          <p:spPr>
            <a:xfrm>
              <a:off x="5507039" y="5723809"/>
              <a:ext cx="150774" cy="1507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69" name="文本框 68"/>
            <p:cNvSpPr txBox="1"/>
            <p:nvPr/>
          </p:nvSpPr>
          <p:spPr>
            <a:xfrm>
              <a:off x="5577815" y="5614530"/>
              <a:ext cx="1340355" cy="338554"/>
            </a:xfrm>
            <a:prstGeom prst="rect">
              <a:avLst/>
            </a:prstGeom>
            <a:noFill/>
          </p:spPr>
          <p:txBody>
            <a:bodyPr wrap="square" rtlCol="0">
              <a:spAutoFit/>
            </a:bodyPr>
            <a:lstStyle/>
            <a:p>
              <a:pPr algn="ctr"/>
              <a:r>
                <a:rPr lang="en-US" altLang="zh-CN" sz="1600" dirty="0">
                  <a:solidFill>
                    <a:srgbClr val="E7E6E6">
                      <a:lumMod val="50000"/>
                    </a:srgbClr>
                  </a:solidFill>
                  <a:latin typeface="微软雅黑" panose="020B0503020204020204" pitchFamily="34" charset="-122"/>
                  <a:ea typeface="微软雅黑" panose="020B0503020204020204" pitchFamily="34" charset="-122"/>
                </a:rPr>
                <a:t>E-Mail</a:t>
              </a:r>
              <a:endParaRPr lang="zh-CN" altLang="en-US" sz="1600"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70" name="椭圆 69"/>
            <p:cNvSpPr/>
            <p:nvPr/>
          </p:nvSpPr>
          <p:spPr>
            <a:xfrm>
              <a:off x="6972146" y="5723809"/>
              <a:ext cx="150774" cy="15077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71" name="文本框 70"/>
            <p:cNvSpPr txBox="1"/>
            <p:nvPr/>
          </p:nvSpPr>
          <p:spPr>
            <a:xfrm>
              <a:off x="7131822" y="5643558"/>
              <a:ext cx="3064123" cy="338554"/>
            </a:xfrm>
            <a:prstGeom prst="rect">
              <a:avLst/>
            </a:prstGeom>
            <a:noFill/>
          </p:spPr>
          <p:txBody>
            <a:bodyPr wrap="square" rtlCol="0">
              <a:spAutoFit/>
            </a:bodyPr>
            <a:lstStyle/>
            <a:p>
              <a:pPr algn="ctr"/>
              <a:r>
                <a:rPr lang="en-US" altLang="zh-CN" sz="1600" dirty="0" err="1">
                  <a:solidFill>
                    <a:srgbClr val="E7E6E6">
                      <a:lumMod val="50000"/>
                    </a:srgbClr>
                  </a:solidFill>
                  <a:latin typeface="微软雅黑" panose="020B0503020204020204" pitchFamily="34" charset="-122"/>
                  <a:ea typeface="微软雅黑" panose="020B0503020204020204" pitchFamily="34" charset="-122"/>
                </a:rPr>
                <a:t>wujunsheng@nwpu.edu.cn</a:t>
              </a:r>
              <a:endParaRPr lang="zh-CN" altLang="en-US" sz="1600" dirty="0">
                <a:solidFill>
                  <a:srgbClr val="E7E6E6">
                    <a:lumMod val="50000"/>
                  </a:srgbClr>
                </a:solidFill>
                <a:latin typeface="微软雅黑" panose="020B0503020204020204" pitchFamily="34" charset="-122"/>
                <a:ea typeface="微软雅黑" panose="020B0503020204020204" pitchFamily="34" charset="-122"/>
              </a:endParaRPr>
            </a:p>
          </p:txBody>
        </p:sp>
      </p:grpSp>
      <p:cxnSp>
        <p:nvCxnSpPr>
          <p:cNvPr id="78" name="直接连接符 77"/>
          <p:cNvCxnSpPr/>
          <p:nvPr/>
        </p:nvCxnSpPr>
        <p:spPr>
          <a:xfrm>
            <a:off x="7921595" y="1587165"/>
            <a:ext cx="399716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6750537" y="2780047"/>
            <a:ext cx="399716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5458041" y="4117139"/>
            <a:ext cx="399716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4285685" y="5486504"/>
            <a:ext cx="399716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日期占位符 8"/>
          <p:cNvSpPr>
            <a:spLocks noGrp="1"/>
          </p:cNvSpPr>
          <p:nvPr>
            <p:ph type="dt" sz="half" idx="10"/>
          </p:nvPr>
        </p:nvSpPr>
        <p:spPr/>
        <p:txBody>
          <a:bodyPr/>
          <a:lstStyle/>
          <a:p>
            <a:fld id="{A67C7640-AC51-304E-A3A1-4599769A7D04}" type="datetime1">
              <a:rPr lang="zh-CN" altLang="en-US" smtClean="0">
                <a:solidFill>
                  <a:prstClr val="black">
                    <a:tint val="75000"/>
                  </a:prstClr>
                </a:solidFill>
              </a:rPr>
            </a:fld>
            <a:endParaRPr lang="zh-CN" altLang="en-US">
              <a:solidFill>
                <a:prstClr val="black">
                  <a:tint val="75000"/>
                </a:prstClr>
              </a:solidFill>
            </a:endParaRPr>
          </a:p>
        </p:txBody>
      </p:sp>
      <p:sp>
        <p:nvSpPr>
          <p:cNvPr id="14" name="灯片编号占位符 13"/>
          <p:cNvSpPr>
            <a:spLocks noGrp="1"/>
          </p:cNvSpPr>
          <p:nvPr>
            <p:ph type="sldNum" sz="quarter" idx="12"/>
          </p:nvPr>
        </p:nvSpPr>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pic>
        <p:nvPicPr>
          <p:cNvPr id="57" name="图片 56"/>
          <p:cNvPicPr>
            <a:picLocks noChangeAspect="1"/>
          </p:cNvPicPr>
          <p:nvPr/>
        </p:nvPicPr>
        <p:blipFill rotWithShape="1">
          <a:blip r:embed="rId2"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pic>
        <p:nvPicPr>
          <p:cNvPr id="74" name="图片 73"/>
          <p:cNvPicPr>
            <a:picLocks noChangeAspect="1"/>
          </p:cNvPicPr>
          <p:nvPr/>
        </p:nvPicPr>
        <p:blipFill>
          <a:blip r:embed="rId3"/>
          <a:stretch>
            <a:fillRect/>
          </a:stretch>
        </p:blipFill>
        <p:spPr>
          <a:xfrm>
            <a:off x="550080" y="1844952"/>
            <a:ext cx="2537368" cy="4121683"/>
          </a:xfrm>
          <a:prstGeom prst="rect">
            <a:avLst/>
          </a:prstGeom>
        </p:spPr>
      </p:pic>
    </p:spTree>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7"/>
          <p:cNvSpPr/>
          <p:nvPr/>
        </p:nvSpPr>
        <p:spPr>
          <a:xfrm>
            <a:off x="0" y="650875"/>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dpi="0" rotWithShape="1">
            <a:blip r:embed="rId1" cstate="print">
              <a:extLst>
                <a:ext uri="{28A0092B-C50C-407E-A947-70E740481C1C}">
                  <a14:useLocalDpi xmlns:a14="http://schemas.microsoft.com/office/drawing/2010/main" val="0"/>
                </a:ext>
              </a:extLst>
            </a:blip>
            <a:srcRect/>
            <a:stretch>
              <a:fillRect/>
            </a:stretch>
          </a:blip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55" name="图片 54"/>
          <p:cNvPicPr>
            <a:picLocks noChangeAspect="1"/>
          </p:cNvPicPr>
          <p:nvPr/>
        </p:nvPicPr>
        <p:blipFill rotWithShape="1">
          <a:blip r:embed="rId2"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
        <p:nvSpPr>
          <p:cNvPr id="3" name="灯片编号占位符 2"/>
          <p:cNvSpPr>
            <a:spLocks noGrp="1"/>
          </p:cNvSpPr>
          <p:nvPr>
            <p:ph type="sldNum" sz="quarter" idx="12"/>
          </p:nvPr>
        </p:nvSpPr>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sp>
        <p:nvSpPr>
          <p:cNvPr id="13" name="文本框 12"/>
          <p:cNvSpPr txBox="1"/>
          <p:nvPr/>
        </p:nvSpPr>
        <p:spPr>
          <a:xfrm>
            <a:off x="3045460" y="2854960"/>
            <a:ext cx="6101080" cy="2861310"/>
          </a:xfrm>
          <a:prstGeom prst="rect">
            <a:avLst/>
          </a:prstGeom>
          <a:noFill/>
          <a:ln>
            <a:solidFill>
              <a:schemeClr val="bg1"/>
            </a:solidFill>
          </a:ln>
        </p:spPr>
        <p:txBody>
          <a:bodyPr wrap="square" rtlCol="0">
            <a:spAutoFit/>
          </a:bodyPr>
          <a:lstStyle/>
          <a:p>
            <a:pPr algn="ctr"/>
            <a:r>
              <a:rPr lang="zh-CN" altLang="en-US" sz="6000" b="1" dirty="0">
                <a:solidFill>
                  <a:srgbClr val="FF0000"/>
                </a:solidFill>
                <a:latin typeface="微软雅黑" panose="020B0503020204020204" pitchFamily="34" charset="-122"/>
                <a:ea typeface="微软雅黑" panose="020B0503020204020204" pitchFamily="34" charset="-122"/>
              </a:rPr>
              <a:t>谢谢！</a:t>
            </a:r>
            <a:endParaRPr lang="zh-CN" altLang="en-US" sz="6000" b="1" dirty="0">
              <a:solidFill>
                <a:srgbClr val="FF0000"/>
              </a:solidFill>
              <a:latin typeface="微软雅黑" panose="020B0503020204020204" pitchFamily="34" charset="-122"/>
              <a:ea typeface="微软雅黑" panose="020B0503020204020204" pitchFamily="34" charset="-122"/>
            </a:endParaRPr>
          </a:p>
          <a:p>
            <a:pPr algn="ctr"/>
            <a:r>
              <a:rPr lang="zh-CN" altLang="en-US" sz="6000" b="1" dirty="0">
                <a:solidFill>
                  <a:srgbClr val="FF0000"/>
                </a:solidFill>
                <a:latin typeface="微软雅黑" panose="020B0503020204020204" pitchFamily="34" charset="-122"/>
                <a:ea typeface="微软雅黑" panose="020B0503020204020204" pitchFamily="34" charset="-122"/>
              </a:rPr>
              <a:t>敬请批评指正。</a:t>
            </a:r>
            <a:endParaRPr lang="zh-CN" altLang="en-US" sz="6000" b="1" dirty="0">
              <a:solidFill>
                <a:srgbClr val="FF0000"/>
              </a:solidFill>
              <a:latin typeface="微软雅黑" panose="020B0503020204020204" pitchFamily="34" charset="-122"/>
              <a:ea typeface="微软雅黑" panose="020B0503020204020204" pitchFamily="34" charset="-122"/>
            </a:endParaRPr>
          </a:p>
          <a:p>
            <a:pPr algn="ctr"/>
            <a:endParaRPr lang="zh-CN" altLang="en-US" sz="60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
        <p:nvSpPr>
          <p:cNvPr id="3" name="日期占位符 1"/>
          <p:cNvSpPr>
            <a:spLocks noGrp="1"/>
          </p:cNvSpPr>
          <p:nvPr>
            <p:ph type="dt" sz="half" idx="10"/>
          </p:nvPr>
        </p:nvSpPr>
        <p:spPr>
          <a:xfrm>
            <a:off x="838200" y="6356350"/>
            <a:ext cx="2743200" cy="365125"/>
          </a:xfrm>
        </p:spPr>
        <p:txBody>
          <a:bodyPr/>
          <a:lstStyle/>
          <a:p>
            <a:fld id="{0E7E994E-38B7-A24C-BB52-B6E01FC5F572}" type="datetime1">
              <a:rPr lang="zh-CN" altLang="en-US" smtClean="0">
                <a:solidFill>
                  <a:prstClr val="black">
                    <a:tint val="75000"/>
                  </a:prstClr>
                </a:solidFill>
              </a:rPr>
            </a:fld>
            <a:endParaRPr lang="zh-CN" altLang="en-US">
              <a:solidFill>
                <a:prstClr val="black">
                  <a:tint val="75000"/>
                </a:prstClr>
              </a:solidFill>
            </a:endParaRPr>
          </a:p>
        </p:txBody>
      </p:sp>
      <p:sp>
        <p:nvSpPr>
          <p:cNvPr id="4" name="灯片编号占位符 2"/>
          <p:cNvSpPr>
            <a:spLocks noGrp="1"/>
          </p:cNvSpPr>
          <p:nvPr>
            <p:ph type="sldNum" sz="quarter" idx="12"/>
          </p:nvPr>
        </p:nvSpPr>
        <p:spPr>
          <a:xfrm>
            <a:off x="8610600" y="6356350"/>
            <a:ext cx="2743200" cy="365125"/>
          </a:xfrm>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grpSp>
        <p:nvGrpSpPr>
          <p:cNvPr id="5" name="组合 7"/>
          <p:cNvGrpSpPr/>
          <p:nvPr/>
        </p:nvGrpSpPr>
        <p:grpSpPr>
          <a:xfrm>
            <a:off x="108557" y="337632"/>
            <a:ext cx="4412643" cy="492897"/>
            <a:chOff x="198764" y="258545"/>
            <a:chExt cx="5882161" cy="657731"/>
          </a:xfrm>
        </p:grpSpPr>
        <p:grpSp>
          <p:nvGrpSpPr>
            <p:cNvPr id="6" name="组合 5"/>
            <p:cNvGrpSpPr/>
            <p:nvPr/>
          </p:nvGrpSpPr>
          <p:grpSpPr>
            <a:xfrm>
              <a:off x="198764" y="258545"/>
              <a:ext cx="700083" cy="563491"/>
              <a:chOff x="5075564" y="2933562"/>
              <a:chExt cx="2860947" cy="2302753"/>
            </a:xfrm>
          </p:grpSpPr>
          <p:sp>
            <p:nvSpPr>
              <p:cNvPr id="8" name="等腰三角形 7"/>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9" name="等腰三角形 8"/>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sp>
          <p:nvSpPr>
            <p:cNvPr id="7" name="文本框 6"/>
            <p:cNvSpPr txBox="1"/>
            <p:nvPr/>
          </p:nvSpPr>
          <p:spPr>
            <a:xfrm>
              <a:off x="988289" y="300222"/>
              <a:ext cx="5092636" cy="616054"/>
            </a:xfrm>
            <a:prstGeom prst="rect">
              <a:avLst/>
            </a:prstGeom>
            <a:noFill/>
            <a:ln w="9525">
              <a:noFill/>
              <a:miter/>
            </a:ln>
          </p:spPr>
          <p:txBody>
            <a:bodyPr wrap="squar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rPr>
                <a:t>课程链接与微信群</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pic>
        <p:nvPicPr>
          <p:cNvPr id="36" name="图片 35"/>
          <p:cNvPicPr>
            <a:picLocks noChangeAspect="1"/>
          </p:cNvPicPr>
          <p:nvPr/>
        </p:nvPicPr>
        <p:blipFill rotWithShape="1">
          <a:blip r:embed="rId2">
            <a:extLst>
              <a:ext uri="{28A0092B-C50C-407E-A947-70E740481C1C}">
                <a14:useLocalDpi xmlns:a14="http://schemas.microsoft.com/office/drawing/2010/main" val="0"/>
              </a:ext>
            </a:extLst>
          </a:blip>
          <a:srcRect l="10136" t="7689" r="10136" b="17893"/>
          <a:stretch>
            <a:fillRect/>
          </a:stretch>
        </p:blipFill>
        <p:spPr>
          <a:xfrm>
            <a:off x="598907" y="1035500"/>
            <a:ext cx="3352607" cy="4787000"/>
          </a:xfrm>
          <a:prstGeom prst="rect">
            <a:avLst/>
          </a:prstGeom>
        </p:spPr>
      </p:pic>
      <p:pic>
        <p:nvPicPr>
          <p:cNvPr id="38" name="图片 37"/>
          <p:cNvPicPr>
            <a:picLocks noChangeAspect="1"/>
          </p:cNvPicPr>
          <p:nvPr/>
        </p:nvPicPr>
        <p:blipFill rotWithShape="1">
          <a:blip r:embed="rId3" cstate="print">
            <a:extLst>
              <a:ext uri="{28A0092B-C50C-407E-A947-70E740481C1C}">
                <a14:useLocalDpi xmlns:a14="http://schemas.microsoft.com/office/drawing/2010/main" val="0"/>
              </a:ext>
            </a:extLst>
          </a:blip>
          <a:srcRect l="8262" t="22637" r="6230" b="29271"/>
          <a:stretch>
            <a:fillRect/>
          </a:stretch>
        </p:blipFill>
        <p:spPr>
          <a:xfrm>
            <a:off x="4194629" y="1208524"/>
            <a:ext cx="3711651" cy="4522805"/>
          </a:xfrm>
          <a:prstGeom prst="rect">
            <a:avLst/>
          </a:prstGeom>
        </p:spPr>
      </p:pic>
      <p:sp>
        <p:nvSpPr>
          <p:cNvPr id="39" name="文本框 38"/>
          <p:cNvSpPr txBox="1"/>
          <p:nvPr/>
        </p:nvSpPr>
        <p:spPr>
          <a:xfrm>
            <a:off x="7906280" y="1992086"/>
            <a:ext cx="4285719" cy="2677656"/>
          </a:xfrm>
          <a:prstGeom prst="rect">
            <a:avLst/>
          </a:prstGeom>
          <a:noFill/>
        </p:spPr>
        <p:txBody>
          <a:bodyPr wrap="square" rtlCol="0">
            <a:spAutoFit/>
          </a:bodyPr>
          <a:lstStyle/>
          <a:p>
            <a:r>
              <a:rPr lang="zh-CN" altLang="en-US" sz="2800" b="1" dirty="0"/>
              <a:t>助教信息：</a:t>
            </a:r>
            <a:endParaRPr lang="en-US" altLang="zh-CN" sz="2800" b="1" dirty="0"/>
          </a:p>
          <a:p>
            <a:r>
              <a:rPr lang="zh-CN" altLang="en-US" sz="2800" b="1" dirty="0"/>
              <a:t>罗毅</a:t>
            </a:r>
            <a:endParaRPr lang="en-US" altLang="zh-CN" sz="2800" b="1" dirty="0"/>
          </a:p>
          <a:p>
            <a:r>
              <a:rPr lang="zh-CN" altLang="en-US" sz="2800" b="1" dirty="0"/>
              <a:t>手机号：</a:t>
            </a:r>
            <a:r>
              <a:rPr lang="en-US" altLang="zh-CN" sz="2800" b="1" dirty="0"/>
              <a:t>17361564498</a:t>
            </a:r>
            <a:endParaRPr lang="en-US" altLang="zh-CN" sz="2800" b="1" dirty="0"/>
          </a:p>
          <a:p>
            <a:r>
              <a:rPr lang="zh-CN" altLang="en-US" sz="2800" b="1" dirty="0"/>
              <a:t>微信：</a:t>
            </a:r>
            <a:r>
              <a:rPr lang="en-US" altLang="zh-CN" sz="2800" b="1" dirty="0"/>
              <a:t> 17361564498</a:t>
            </a:r>
            <a:endParaRPr lang="en-US" altLang="zh-CN" sz="2800" b="1" dirty="0"/>
          </a:p>
          <a:p>
            <a:r>
              <a:rPr lang="zh-CN" altLang="en-US" sz="2800" b="1" dirty="0"/>
              <a:t>张颢骞</a:t>
            </a:r>
            <a:endParaRPr lang="en-US" altLang="zh-CN" sz="2800" b="1" dirty="0"/>
          </a:p>
          <a:p>
            <a:r>
              <a:rPr lang="zh-CN" altLang="en-US" sz="2800" b="1" dirty="0"/>
              <a:t>手机号：</a:t>
            </a:r>
            <a:r>
              <a:rPr lang="en-US" altLang="zh-CN" sz="2800" b="1" dirty="0"/>
              <a:t>13772007468</a:t>
            </a:r>
            <a:endParaRPr lang="zh-CN" altLang="en-US" sz="2800"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 presetClass="entr" presetSubtype="8"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196960" y="3326212"/>
            <a:ext cx="6247030" cy="2676525"/>
          </a:xfrm>
          <a:prstGeom prst="rect">
            <a:avLst/>
          </a:prstGeom>
        </p:spPr>
        <p:txBody>
          <a:bodyPr wrap="square">
            <a:spAutoFit/>
          </a:bodyPr>
          <a:lstStyle/>
          <a:p>
            <a:pPr fontAlgn="base">
              <a:lnSpc>
                <a:spcPct val="150000"/>
              </a:lnSpc>
              <a:spcBef>
                <a:spcPct val="0"/>
              </a:spcBef>
              <a:spcAft>
                <a:spcPct val="0"/>
              </a:spcAft>
              <a:buFont typeface="Arial" panose="020B0604020202020204" pitchFamily="34" charset="0"/>
              <a:buNone/>
            </a:pPr>
            <a:r>
              <a:rPr lang="en-US" altLang="zh-CN"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1</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）平时会布置一些 </a:t>
            </a:r>
            <a:r>
              <a:rPr lang="zh-CN" altLang="en-US" b="1"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思考题</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，同学们需要在 </a:t>
            </a:r>
            <a:r>
              <a:rPr lang="zh-CN" altLang="en-US" b="1"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查阅资料 </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的基础上以 </a:t>
            </a:r>
            <a:r>
              <a:rPr lang="zh-CN" altLang="en-US" b="1"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课程报告 </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方式完成；</a:t>
            </a:r>
            <a:endParaRPr lang="en-US" altLang="zh-CN"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endParaRPr>
          </a:p>
          <a:p>
            <a:pPr fontAlgn="base">
              <a:lnSpc>
                <a:spcPct val="150000"/>
              </a:lnSpc>
              <a:spcBef>
                <a:spcPct val="0"/>
              </a:spcBef>
              <a:spcAft>
                <a:spcPct val="0"/>
              </a:spcAft>
              <a:buFont typeface="Arial" panose="020B0604020202020204" pitchFamily="34" charset="0"/>
              <a:buNone/>
            </a:pPr>
            <a:endParaRPr lang="en-US" altLang="zh-CN" sz="400"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endParaRPr>
          </a:p>
          <a:p>
            <a:pPr fontAlgn="base">
              <a:lnSpc>
                <a:spcPct val="150000"/>
              </a:lnSpc>
              <a:spcBef>
                <a:spcPct val="0"/>
              </a:spcBef>
              <a:spcAft>
                <a:spcPct val="0"/>
              </a:spcAft>
              <a:buFont typeface="Arial" panose="020B0604020202020204" pitchFamily="34" charset="0"/>
              <a:buNone/>
            </a:pPr>
            <a:r>
              <a:rPr lang="en-US" altLang="zh-CN"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2</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）按照课程要求，同学们 自选一个实际（或模拟）项目，进行 </a:t>
            </a:r>
            <a:r>
              <a:rPr lang="zh-CN" altLang="en-US" b="1"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需求分析</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，完成系统关联图、用例模型及其描述、</a:t>
            </a:r>
            <a:r>
              <a:rPr lang="en-US" altLang="zh-CN"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E-R</a:t>
            </a:r>
            <a:r>
              <a:rPr lang="zh-CN" altLang="zh-CN"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图、</a:t>
            </a:r>
            <a:r>
              <a:rPr lang="zh-CN" altLang="en-US" b="1"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软件需求规格说明</a:t>
            </a:r>
            <a:r>
              <a:rPr lang="en-US" altLang="zh-CN" b="1"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 </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等有关文档，掌握需求 </a:t>
            </a:r>
            <a:r>
              <a:rPr lang="zh-CN" altLang="en-US" b="1"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评审方法</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，实践本课程的需求分析与管理方法。</a:t>
            </a:r>
            <a:endParaRPr lang="en-US" altLang="zh-CN"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endParaRPr>
          </a:p>
        </p:txBody>
      </p:sp>
      <p:sp>
        <p:nvSpPr>
          <p:cNvPr id="2" name="文本框 1"/>
          <p:cNvSpPr txBox="1"/>
          <p:nvPr/>
        </p:nvSpPr>
        <p:spPr>
          <a:xfrm>
            <a:off x="1603513" y="1351721"/>
            <a:ext cx="1229613" cy="369332"/>
          </a:xfrm>
          <a:prstGeom prst="rect">
            <a:avLst/>
          </a:prstGeom>
          <a:noFill/>
        </p:spPr>
        <p:txBody>
          <a:bodyPr wrap="square" rtlCol="0">
            <a:spAutoFit/>
          </a:body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授课方式</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603513" y="2538458"/>
            <a:ext cx="1229613" cy="369332"/>
          </a:xfrm>
          <a:prstGeom prst="rect">
            <a:avLst/>
          </a:prstGeom>
          <a:noFill/>
        </p:spPr>
        <p:txBody>
          <a:bodyPr wrap="square" rtlCol="0">
            <a:spAutoFit/>
          </a:body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课时安排</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03513" y="3540529"/>
            <a:ext cx="1113183" cy="369332"/>
          </a:xfrm>
          <a:prstGeom prst="rect">
            <a:avLst/>
          </a:prstGeom>
          <a:noFill/>
        </p:spPr>
        <p:txBody>
          <a:bodyPr wrap="square" rtlCol="0">
            <a:spAutoFit/>
          </a:body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课程要求</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5" name="组合 24"/>
          <p:cNvGrpSpPr/>
          <p:nvPr/>
        </p:nvGrpSpPr>
        <p:grpSpPr bwMode="auto">
          <a:xfrm>
            <a:off x="9502332" y="4521129"/>
            <a:ext cx="1762125" cy="1897062"/>
            <a:chOff x="7355" y="5913"/>
            <a:chExt cx="2775" cy="2987"/>
          </a:xfrm>
        </p:grpSpPr>
        <p:sp>
          <p:nvSpPr>
            <p:cNvPr id="26" name="Freeform 15"/>
            <p:cNvSpPr>
              <a:spLocks noEditPoints="1"/>
            </p:cNvSpPr>
            <p:nvPr/>
          </p:nvSpPr>
          <p:spPr bwMode="auto">
            <a:xfrm rot="20342882">
              <a:off x="7355" y="5913"/>
              <a:ext cx="2555" cy="2215"/>
            </a:xfrm>
            <a:custGeom>
              <a:avLst/>
              <a:gdLst/>
              <a:ahLst/>
              <a:cxnLst>
                <a:cxn ang="0">
                  <a:pos x="703" y="973"/>
                </a:cxn>
                <a:cxn ang="0">
                  <a:pos x="0" y="591"/>
                </a:cxn>
                <a:cxn ang="0">
                  <a:pos x="443" y="0"/>
                </a:cxn>
                <a:cxn ang="0">
                  <a:pos x="1123" y="296"/>
                </a:cxn>
                <a:cxn ang="0">
                  <a:pos x="703" y="973"/>
                </a:cxn>
                <a:cxn ang="0">
                  <a:pos x="505" y="230"/>
                </a:cxn>
                <a:cxn ang="0">
                  <a:pos x="505" y="230"/>
                </a:cxn>
                <a:cxn ang="0">
                  <a:pos x="505" y="230"/>
                </a:cxn>
                <a:cxn ang="0">
                  <a:pos x="505" y="230"/>
                </a:cxn>
                <a:cxn ang="0">
                  <a:pos x="538" y="246"/>
                </a:cxn>
                <a:cxn ang="0">
                  <a:pos x="538" y="246"/>
                </a:cxn>
                <a:cxn ang="0">
                  <a:pos x="538" y="246"/>
                </a:cxn>
                <a:cxn ang="0">
                  <a:pos x="538" y="246"/>
                </a:cxn>
              </a:cxnLst>
              <a:rect l="0" t="0" r="r" b="b"/>
              <a:pathLst>
                <a:path w="1123" h="973">
                  <a:moveTo>
                    <a:pt x="703" y="973"/>
                  </a:moveTo>
                  <a:lnTo>
                    <a:pt x="0" y="591"/>
                  </a:lnTo>
                  <a:lnTo>
                    <a:pt x="443" y="0"/>
                  </a:lnTo>
                  <a:lnTo>
                    <a:pt x="1123" y="296"/>
                  </a:lnTo>
                  <a:lnTo>
                    <a:pt x="703" y="973"/>
                  </a:lnTo>
                  <a:close/>
                  <a:moveTo>
                    <a:pt x="505" y="230"/>
                  </a:moveTo>
                  <a:lnTo>
                    <a:pt x="505" y="230"/>
                  </a:lnTo>
                  <a:lnTo>
                    <a:pt x="505" y="230"/>
                  </a:lnTo>
                  <a:lnTo>
                    <a:pt x="505" y="230"/>
                  </a:lnTo>
                  <a:close/>
                  <a:moveTo>
                    <a:pt x="538" y="246"/>
                  </a:moveTo>
                  <a:lnTo>
                    <a:pt x="538" y="246"/>
                  </a:lnTo>
                  <a:lnTo>
                    <a:pt x="538" y="246"/>
                  </a:lnTo>
                  <a:lnTo>
                    <a:pt x="538" y="246"/>
                  </a:lnTo>
                  <a:close/>
                </a:path>
              </a:pathLst>
            </a:custGeom>
            <a:solidFill>
              <a:srgbClr val="F7A76E">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buFontTx/>
                <a:buNone/>
                <a:defRPr/>
              </a:pPr>
              <a:endParaRPr lang="en-US">
                <a:solidFill>
                  <a:prstClr val="white"/>
                </a:solidFill>
                <a:ea typeface="微软雅黑" panose="020B0503020204020204" pitchFamily="34" charset="-122"/>
              </a:endParaRPr>
            </a:p>
          </p:txBody>
        </p:sp>
        <p:sp>
          <p:nvSpPr>
            <p:cNvPr id="27" name="Freeform 16"/>
            <p:cNvSpPr/>
            <p:nvPr/>
          </p:nvSpPr>
          <p:spPr bwMode="auto">
            <a:xfrm rot="20342882">
              <a:off x="9148" y="6250"/>
              <a:ext cx="982" cy="2242"/>
            </a:xfrm>
            <a:custGeom>
              <a:avLst/>
              <a:gdLst/>
              <a:ahLst/>
              <a:cxnLst>
                <a:cxn ang="0">
                  <a:pos x="80" y="986"/>
                </a:cxn>
                <a:cxn ang="0">
                  <a:pos x="0" y="677"/>
                </a:cxn>
                <a:cxn ang="0">
                  <a:pos x="420" y="0"/>
                </a:cxn>
                <a:cxn ang="0">
                  <a:pos x="432" y="383"/>
                </a:cxn>
                <a:cxn ang="0">
                  <a:pos x="80" y="986"/>
                </a:cxn>
              </a:cxnLst>
              <a:rect l="0" t="0" r="r" b="b"/>
              <a:pathLst>
                <a:path w="432" h="986">
                  <a:moveTo>
                    <a:pt x="80" y="986"/>
                  </a:moveTo>
                  <a:lnTo>
                    <a:pt x="0" y="677"/>
                  </a:lnTo>
                  <a:lnTo>
                    <a:pt x="420" y="0"/>
                  </a:lnTo>
                  <a:lnTo>
                    <a:pt x="432" y="383"/>
                  </a:lnTo>
                  <a:lnTo>
                    <a:pt x="80" y="986"/>
                  </a:lnTo>
                  <a:close/>
                </a:path>
              </a:pathLst>
            </a:custGeom>
            <a:solidFill>
              <a:srgbClr val="FFECB3">
                <a:alpha val="5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buFontTx/>
                <a:buNone/>
                <a:defRPr/>
              </a:pPr>
              <a:endParaRPr lang="en-US">
                <a:solidFill>
                  <a:prstClr val="white"/>
                </a:solidFill>
                <a:ea typeface="微软雅黑" panose="020B0503020204020204" pitchFamily="34" charset="-122"/>
              </a:endParaRPr>
            </a:p>
          </p:txBody>
        </p:sp>
        <p:sp>
          <p:nvSpPr>
            <p:cNvPr id="28" name="Freeform 17"/>
            <p:cNvSpPr/>
            <p:nvPr/>
          </p:nvSpPr>
          <p:spPr bwMode="auto">
            <a:xfrm rot="20342882">
              <a:off x="7745" y="7328"/>
              <a:ext cx="1783" cy="1572"/>
            </a:xfrm>
            <a:custGeom>
              <a:avLst/>
              <a:gdLst/>
              <a:ahLst/>
              <a:cxnLst>
                <a:cxn ang="0">
                  <a:pos x="783" y="691"/>
                </a:cxn>
                <a:cxn ang="0">
                  <a:pos x="180" y="341"/>
                </a:cxn>
                <a:cxn ang="0">
                  <a:pos x="0" y="0"/>
                </a:cxn>
                <a:cxn ang="0">
                  <a:pos x="0" y="0"/>
                </a:cxn>
                <a:cxn ang="0">
                  <a:pos x="703" y="382"/>
                </a:cxn>
                <a:cxn ang="0">
                  <a:pos x="783" y="691"/>
                </a:cxn>
              </a:cxnLst>
              <a:rect l="0" t="0" r="r" b="b"/>
              <a:pathLst>
                <a:path w="783" h="691">
                  <a:moveTo>
                    <a:pt x="783" y="691"/>
                  </a:moveTo>
                  <a:lnTo>
                    <a:pt x="180" y="341"/>
                  </a:lnTo>
                  <a:lnTo>
                    <a:pt x="0" y="0"/>
                  </a:lnTo>
                  <a:lnTo>
                    <a:pt x="0" y="0"/>
                  </a:lnTo>
                  <a:lnTo>
                    <a:pt x="703" y="382"/>
                  </a:lnTo>
                  <a:lnTo>
                    <a:pt x="783" y="691"/>
                  </a:lnTo>
                  <a:close/>
                </a:path>
              </a:pathLst>
            </a:custGeom>
            <a:solidFill>
              <a:srgbClr val="F58F49">
                <a:alpha val="7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buFontTx/>
                <a:buNone/>
                <a:defRPr/>
              </a:pPr>
              <a:endParaRPr lang="en-US">
                <a:solidFill>
                  <a:prstClr val="white"/>
                </a:solidFill>
                <a:ea typeface="微软雅黑" panose="020B0503020204020204" pitchFamily="34" charset="-122"/>
              </a:endParaRPr>
            </a:p>
          </p:txBody>
        </p:sp>
      </p:grpSp>
      <p:grpSp>
        <p:nvGrpSpPr>
          <p:cNvPr id="18" name="组合 7"/>
          <p:cNvGrpSpPr/>
          <p:nvPr/>
        </p:nvGrpSpPr>
        <p:grpSpPr>
          <a:xfrm>
            <a:off x="108557" y="337632"/>
            <a:ext cx="3079750" cy="492897"/>
            <a:chOff x="198764" y="258545"/>
            <a:chExt cx="4105382" cy="657729"/>
          </a:xfrm>
        </p:grpSpPr>
        <p:grpSp>
          <p:nvGrpSpPr>
            <p:cNvPr id="19" name="组合 5"/>
            <p:cNvGrpSpPr/>
            <p:nvPr/>
          </p:nvGrpSpPr>
          <p:grpSpPr>
            <a:xfrm>
              <a:off x="198764" y="258545"/>
              <a:ext cx="700083" cy="563491"/>
              <a:chOff x="5075564" y="2933562"/>
              <a:chExt cx="2860947" cy="2302753"/>
            </a:xfrm>
          </p:grpSpPr>
          <p:sp>
            <p:nvSpPr>
              <p:cNvPr id="21" name="等腰三角形 20"/>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22" name="等腰三角形 21"/>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sp>
          <p:nvSpPr>
            <p:cNvPr id="20" name="文本框 6"/>
            <p:cNvSpPr txBox="1"/>
            <p:nvPr/>
          </p:nvSpPr>
          <p:spPr>
            <a:xfrm>
              <a:off x="988290" y="300221"/>
              <a:ext cx="3315856" cy="616053"/>
            </a:xfrm>
            <a:prstGeom prst="rect">
              <a:avLst/>
            </a:prstGeom>
            <a:noFill/>
            <a:ln w="9525">
              <a:noFill/>
              <a:miter/>
            </a:ln>
          </p:spPr>
          <p:txBody>
            <a:bodyPr>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rPr>
                <a:t>讲授与学习方法</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3346925" y="989344"/>
            <a:ext cx="5068401" cy="1198880"/>
          </a:xfrm>
          <a:prstGeom prst="rect">
            <a:avLst/>
          </a:prstGeom>
        </p:spPr>
        <p:txBody>
          <a:bodyPr wrap="square">
            <a:spAutoFit/>
          </a:bodyPr>
          <a:lstStyle/>
          <a:p>
            <a:pPr algn="ctr" fontAlgn="base">
              <a:lnSpc>
                <a:spcPct val="150000"/>
              </a:lnSpc>
              <a:spcBef>
                <a:spcPct val="0"/>
              </a:spcBef>
              <a:spcAft>
                <a:spcPct val="0"/>
              </a:spcAft>
              <a:buFont typeface="Arial" panose="020B0604020202020204" pitchFamily="34" charset="0"/>
              <a:buNone/>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课堂讲授 </a:t>
            </a:r>
            <a:r>
              <a:rPr lang="en-US" altLang="zh-CN" b="1"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a:t>
            </a:r>
            <a:r>
              <a:rPr lang="zh-CN" altLang="en-US" b="1"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 </a:t>
            </a:r>
            <a:r>
              <a:rPr lang="zh-CN" altLang="en-US" sz="2400" b="1" dirty="0">
                <a:solidFill>
                  <a:srgbClr val="FFC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讨论</a:t>
            </a:r>
            <a:r>
              <a:rPr lang="zh-CN" altLang="en-US" sz="2400" b="1"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 </a:t>
            </a:r>
            <a:r>
              <a:rPr lang="en-US" altLang="zh-CN" b="1"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a:t>
            </a:r>
            <a:r>
              <a:rPr lang="zh-CN" altLang="en-US" b="1"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 </a:t>
            </a:r>
            <a:r>
              <a:rPr lang="zh-CN" altLang="en-US" sz="2400" b="1" dirty="0">
                <a:solidFill>
                  <a:schemeClr val="accent6"/>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课程实践</a:t>
            </a:r>
            <a:endParaRPr lang="en-US" altLang="zh-CN" sz="2400" b="1" dirty="0">
              <a:solidFill>
                <a:schemeClr val="accent6"/>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endParaRPr>
          </a:p>
          <a:p>
            <a:pPr algn="ctr" fontAlgn="base">
              <a:lnSpc>
                <a:spcPct val="150000"/>
              </a:lnSpc>
              <a:spcBef>
                <a:spcPct val="0"/>
              </a:spcBef>
              <a:spcAft>
                <a:spcPct val="0"/>
              </a:spcAft>
              <a:buFont typeface="Arial" panose="020B0604020202020204" pitchFamily="34" charset="0"/>
              <a:buNone/>
            </a:pP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辅以 </a:t>
            </a:r>
            <a:r>
              <a:rPr lang="zh-CN" altLang="en-US" sz="2400" b="1" dirty="0">
                <a:solidFill>
                  <a:schemeClr val="accent6">
                    <a:lumMod val="40000"/>
                    <a:lumOff val="60000"/>
                  </a:schemeClr>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应用</a:t>
            </a:r>
            <a:r>
              <a:rPr lang="zh-CN" altLang="en-US" sz="2400"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 </a:t>
            </a:r>
            <a:r>
              <a:rPr lang="en-US" altLang="zh-CN" b="1"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a:t>
            </a:r>
            <a:r>
              <a:rPr lang="zh-CN" altLang="en-US" dirty="0">
                <a:solidFill>
                  <a:srgbClr val="000000"/>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 自我</a:t>
            </a:r>
            <a:r>
              <a:rPr lang="zh-CN" altLang="en-US" sz="2400" b="1" dirty="0">
                <a:solidFill>
                  <a:schemeClr val="accent1">
                    <a:lumMod val="60000"/>
                    <a:lumOff val="40000"/>
                  </a:schemeClr>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rPr>
              <a:t>扩展学习</a:t>
            </a:r>
            <a:endPar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cs typeface="Calibri" panose="020F0502020204030204" charset="0"/>
              <a:sym typeface="Calibri" panose="020F0502020204030204" charset="0"/>
            </a:endParaRPr>
          </a:p>
        </p:txBody>
      </p:sp>
      <p:sp>
        <p:nvSpPr>
          <p:cNvPr id="24" name="矩形 23"/>
          <p:cNvSpPr/>
          <p:nvPr/>
        </p:nvSpPr>
        <p:spPr>
          <a:xfrm>
            <a:off x="3227476" y="2348443"/>
            <a:ext cx="6247030" cy="645160"/>
          </a:xfrm>
          <a:prstGeom prst="rect">
            <a:avLst/>
          </a:prstGeom>
        </p:spPr>
        <p:txBody>
          <a:bodyPr wrap="square">
            <a:spAutoFit/>
          </a:bodyPr>
          <a:lstStyle/>
          <a:p>
            <a:pPr fontAlgn="base">
              <a:lnSpc>
                <a:spcPct val="150000"/>
              </a:lnSpc>
              <a:spcBef>
                <a:spcPct val="0"/>
              </a:spcBef>
              <a:spcAft>
                <a:spcPct val="0"/>
              </a:spcAft>
              <a:buFont typeface="Arial" panose="020B0604020202020204" pitchFamily="34" charset="0"/>
              <a:buNone/>
            </a:pPr>
            <a:r>
              <a:rPr lang="en-US" altLang="zh-CN" sz="2400" b="1" dirty="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sym typeface="Calibri" panose="020F0502020204030204" charset="0"/>
              </a:rPr>
              <a:t>16</a:t>
            </a:r>
            <a:r>
              <a:rPr lang="zh-CN" altLang="en-US" sz="24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Calibri" panose="020F0502020204030204" charset="0"/>
              </a:rPr>
              <a:t> </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Calibri" panose="020F0502020204030204" charset="0"/>
              </a:rPr>
              <a:t>次 </a:t>
            </a:r>
            <a:r>
              <a:rPr lang="zh-CN" altLang="en-US" sz="2000" b="1" dirty="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sym typeface="Calibri" panose="020F0502020204030204" charset="0"/>
              </a:rPr>
              <a:t>理论授课</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Calibri" panose="020F0502020204030204" charset="0"/>
              </a:rPr>
              <a:t>（</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Calibri" panose="020F0502020204030204" charset="0"/>
              </a:rPr>
              <a:t>8</a:t>
            </a:r>
            <a:r>
              <a:rPr lang="zh-CN" altLang="en-US" sz="2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Calibri" panose="020F0502020204030204" charset="0"/>
              </a:rPr>
              <a:t> </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Calibri" panose="020F0502020204030204" charset="0"/>
              </a:rPr>
              <a:t>讲 </a:t>
            </a:r>
            <a:r>
              <a:rPr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Calibri" panose="020F0502020204030204" charset="0"/>
              </a:rPr>
              <a:t>32</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Calibri" panose="020F0502020204030204" charset="0"/>
              </a:rPr>
              <a:t> 课时）</a:t>
            </a:r>
            <a:r>
              <a:rPr lang="en-US" altLang="zh-CN"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Calibri" panose="020F0502020204030204" charset="0"/>
              </a:rPr>
              <a:t>+</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Calibri" panose="020F0502020204030204" charset="0"/>
              </a:rPr>
              <a:t> 同学课后实践（</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Calibri" panose="020F0502020204030204" charset="0"/>
              </a:rPr>
              <a:t>6</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Calibri" panose="020F0502020204030204" charset="0"/>
              </a:rPr>
              <a:t>项）</a:t>
            </a:r>
            <a:endPar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Calibri" panose="020F0502020204030204" charset="0"/>
            </a:endParaRPr>
          </a:p>
        </p:txBody>
      </p:sp>
      <p:sp>
        <p:nvSpPr>
          <p:cNvPr id="3" name="日期占位符 2"/>
          <p:cNvSpPr>
            <a:spLocks noGrp="1"/>
          </p:cNvSpPr>
          <p:nvPr>
            <p:ph type="dt" sz="half" idx="10"/>
          </p:nvPr>
        </p:nvSpPr>
        <p:spPr/>
        <p:txBody>
          <a:bodyPr/>
          <a:lstStyle/>
          <a:p>
            <a:fld id="{4D5C27CD-BE52-F547-93FF-9517BD9AA6B4}" type="datetime1">
              <a:rPr lang="zh-CN" altLang="en-US" smtClean="0">
                <a:solidFill>
                  <a:prstClr val="black">
                    <a:tint val="75000"/>
                  </a:prstClr>
                </a:solidFill>
              </a:rPr>
            </a:fld>
            <a:endParaRPr lang="zh-CN" altLang="en-US" dirty="0">
              <a:solidFill>
                <a:prstClr val="black">
                  <a:tint val="75000"/>
                </a:prstClr>
              </a:solidFill>
            </a:endParaRPr>
          </a:p>
        </p:txBody>
      </p:sp>
      <p:sp>
        <p:nvSpPr>
          <p:cNvPr id="4" name="灯片编号占位符 3"/>
          <p:cNvSpPr>
            <a:spLocks noGrp="1"/>
          </p:cNvSpPr>
          <p:nvPr>
            <p:ph type="sldNum" sz="quarter" idx="12"/>
          </p:nvPr>
        </p:nvSpPr>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5041" t="27553" r="16367" b="27045"/>
          <a:stretch>
            <a:fillRect/>
          </a:stretch>
        </p:blipFill>
        <p:spPr bwMode="auto">
          <a:xfrm>
            <a:off x="9847970" y="946640"/>
            <a:ext cx="1893155" cy="2711813"/>
          </a:xfrm>
          <a:prstGeom prst="rect">
            <a:avLst/>
          </a:prstGeom>
          <a:noFill/>
          <a:ln w="9525">
            <a:noFill/>
            <a:miter lim="800000"/>
            <a:headEnd/>
            <a:tailEnd/>
          </a:ln>
        </p:spPr>
      </p:pic>
      <p:pic>
        <p:nvPicPr>
          <p:cNvPr id="39" name="图片 38"/>
          <p:cNvPicPr>
            <a:picLocks noChangeAspect="1"/>
          </p:cNvPicPr>
          <p:nvPr/>
        </p:nvPicPr>
        <p:blipFill rotWithShape="1">
          <a:blip r:embed="rId2">
            <a:extLst>
              <a:ext uri="{28A0092B-C50C-407E-A947-70E740481C1C}">
                <a14:useLocalDpi xmlns:a14="http://schemas.microsoft.com/office/drawing/2010/main" val="0"/>
              </a:ext>
            </a:extLst>
          </a:blip>
          <a:srcRect l="13158" t="26946" r="13860" b="26901"/>
          <a:stretch>
            <a:fillRect/>
          </a:stretch>
        </p:blipFill>
        <p:spPr>
          <a:xfrm>
            <a:off x="562764" y="1152779"/>
            <a:ext cx="3566804" cy="4881321"/>
          </a:xfrm>
          <a:prstGeom prst="rect">
            <a:avLst/>
          </a:prstGeom>
        </p:spPr>
      </p:pic>
      <p:sp>
        <p:nvSpPr>
          <p:cNvPr id="41" name="文本框 38"/>
          <p:cNvSpPr>
            <a:spLocks noChangeArrowheads="1"/>
          </p:cNvSpPr>
          <p:nvPr/>
        </p:nvSpPr>
        <p:spPr bwMode="auto">
          <a:xfrm>
            <a:off x="4374094" y="1505848"/>
            <a:ext cx="5229349" cy="4175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50000"/>
              </a:lnSpc>
              <a:spcBef>
                <a:spcPct val="0"/>
              </a:spcBef>
              <a:spcAft>
                <a:spcPct val="0"/>
              </a:spcAft>
              <a:buFont typeface="Arial" panose="020B0604020202020204" pitchFamily="34" charset="0"/>
              <a:buNone/>
            </a:pPr>
            <a:r>
              <a:rPr lang="en-US" altLang="zh-CN" sz="2000" dirty="0">
                <a:latin typeface="宋体" panose="02010600030101010101" pitchFamily="2" charset="-122"/>
                <a:ea typeface="宋体" panose="02010600030101010101" pitchFamily="2" charset="-122"/>
                <a:cs typeface="Calibri" panose="020F0502020204030204" charset="0"/>
                <a:sym typeface="Calibri" panose="020F0502020204030204" charset="0"/>
              </a:rPr>
              <a:t>1</a:t>
            </a:r>
            <a:r>
              <a:rPr lang="zh-CN" altLang="en-US" sz="2000" dirty="0">
                <a:latin typeface="宋体" panose="02010600030101010101" pitchFamily="2" charset="-122"/>
                <a:ea typeface="宋体" panose="02010600030101010101" pitchFamily="2" charset="-122"/>
                <a:cs typeface="Calibri" panose="020F0502020204030204" charset="0"/>
                <a:sym typeface="Calibri" panose="020F0502020204030204" charset="0"/>
              </a:rPr>
              <a:t>）</a:t>
            </a:r>
            <a:r>
              <a:rPr lang="zh-CN" altLang="en-US" sz="2000" b="1" dirty="0">
                <a:latin typeface="宋体" panose="02010600030101010101" pitchFamily="2" charset="-122"/>
                <a:ea typeface="宋体" panose="02010600030101010101" pitchFamily="2" charset="-122"/>
                <a:cs typeface="Calibri" panose="020F0502020204030204" charset="0"/>
                <a:sym typeface="Calibri" panose="020F0502020204030204" charset="0"/>
              </a:rPr>
              <a:t>软件需求（第三版）</a:t>
            </a:r>
            <a:endParaRPr lang="en-US" altLang="zh-CN" sz="2000" dirty="0">
              <a:latin typeface="宋体" panose="02010600030101010101" pitchFamily="2" charset="-122"/>
              <a:ea typeface="宋体" panose="02010600030101010101" pitchFamily="2" charset="-122"/>
              <a:cs typeface="Calibri" panose="020F0502020204030204" charset="0"/>
              <a:sym typeface="Calibri" panose="020F0502020204030204" charset="0"/>
            </a:endParaRPr>
          </a:p>
          <a:p>
            <a:pPr fontAlgn="base">
              <a:lnSpc>
                <a:spcPct val="150000"/>
              </a:lnSpc>
              <a:spcBef>
                <a:spcPct val="0"/>
              </a:spcBef>
              <a:spcAft>
                <a:spcPct val="0"/>
              </a:spcAft>
              <a:buFont typeface="Arial" panose="020B0604020202020204" pitchFamily="34" charset="0"/>
              <a:buNone/>
            </a:pPr>
            <a:r>
              <a:rPr lang="en-US" altLang="zh-CN" sz="2000" dirty="0">
                <a:latin typeface="宋体" panose="02010600030101010101" pitchFamily="2" charset="-122"/>
                <a:ea typeface="宋体" panose="02010600030101010101" pitchFamily="2" charset="-122"/>
                <a:cs typeface="Calibri" panose="020F0502020204030204" charset="0"/>
                <a:sym typeface="Calibri" panose="020F0502020204030204" charset="0"/>
              </a:rPr>
              <a:t>[</a:t>
            </a:r>
            <a:r>
              <a:rPr lang="zh-CN" altLang="en-US" sz="2000" dirty="0">
                <a:latin typeface="宋体" panose="02010600030101010101" pitchFamily="2" charset="-122"/>
                <a:ea typeface="宋体" panose="02010600030101010101" pitchFamily="2" charset="-122"/>
                <a:cs typeface="Calibri" panose="020F0502020204030204" charset="0"/>
                <a:sym typeface="Calibri" panose="020F0502020204030204" charset="0"/>
              </a:rPr>
              <a:t>美</a:t>
            </a:r>
            <a:r>
              <a:rPr lang="en-US" altLang="zh-CN" sz="2000" dirty="0">
                <a:latin typeface="宋体" panose="02010600030101010101" pitchFamily="2" charset="-122"/>
                <a:ea typeface="宋体" panose="02010600030101010101" pitchFamily="2" charset="-122"/>
                <a:cs typeface="Calibri" panose="020F0502020204030204" charset="0"/>
                <a:sym typeface="Calibri" panose="020F0502020204030204" charset="0"/>
              </a:rPr>
              <a:t>] Karl E. </a:t>
            </a:r>
            <a:r>
              <a:rPr lang="en-US" altLang="zh-CN" sz="2000" dirty="0" err="1">
                <a:latin typeface="宋体" panose="02010600030101010101" pitchFamily="2" charset="-122"/>
                <a:ea typeface="宋体" panose="02010600030101010101" pitchFamily="2" charset="-122"/>
                <a:cs typeface="Calibri" panose="020F0502020204030204" charset="0"/>
                <a:sym typeface="Calibri" panose="020F0502020204030204" charset="0"/>
              </a:rPr>
              <a:t>Wiegers</a:t>
            </a:r>
            <a:r>
              <a:rPr lang="en-US" altLang="zh-CN" sz="2000" dirty="0">
                <a:latin typeface="宋体" panose="02010600030101010101" pitchFamily="2" charset="-122"/>
                <a:ea typeface="宋体" panose="02010600030101010101" pitchFamily="2" charset="-122"/>
                <a:cs typeface="Calibri" panose="020F0502020204030204" charset="0"/>
                <a:sym typeface="Calibri" panose="020F0502020204030204" charset="0"/>
              </a:rPr>
              <a:t> </a:t>
            </a:r>
            <a:r>
              <a:rPr lang="zh-CN" altLang="en-US" sz="2000" dirty="0">
                <a:latin typeface="宋体" panose="02010600030101010101" pitchFamily="2" charset="-122"/>
                <a:ea typeface="宋体" panose="02010600030101010101" pitchFamily="2" charset="-122"/>
                <a:cs typeface="Calibri" panose="020F0502020204030204" charset="0"/>
                <a:sym typeface="Calibri" panose="020F0502020204030204" charset="0"/>
              </a:rPr>
              <a:t>著，北京：清华大学出版社</a:t>
            </a:r>
            <a:endParaRPr lang="en-US" altLang="zh-CN" sz="2000" dirty="0">
              <a:latin typeface="宋体" panose="02010600030101010101" pitchFamily="2" charset="-122"/>
              <a:ea typeface="宋体" panose="02010600030101010101" pitchFamily="2" charset="-122"/>
              <a:cs typeface="Calibri" panose="020F0502020204030204" charset="0"/>
              <a:sym typeface="Calibri" panose="020F0502020204030204" charset="0"/>
            </a:endParaRPr>
          </a:p>
          <a:p>
            <a:pPr fontAlgn="base">
              <a:lnSpc>
                <a:spcPct val="150000"/>
              </a:lnSpc>
              <a:spcBef>
                <a:spcPct val="0"/>
              </a:spcBef>
              <a:spcAft>
                <a:spcPct val="0"/>
              </a:spcAft>
              <a:buFont typeface="Arial" panose="020B0604020202020204" pitchFamily="34" charset="0"/>
              <a:buNone/>
            </a:pPr>
            <a:r>
              <a:rPr lang="en-US" altLang="zh-CN" sz="2000" dirty="0">
                <a:latin typeface="宋体" panose="02010600030101010101" pitchFamily="2" charset="-122"/>
                <a:ea typeface="宋体" panose="02010600030101010101" pitchFamily="2" charset="-122"/>
                <a:cs typeface="Calibri" panose="020F0502020204030204" charset="0"/>
                <a:sym typeface="Calibri" panose="020F0502020204030204" charset="0"/>
              </a:rPr>
              <a:t>2</a:t>
            </a:r>
            <a:r>
              <a:rPr lang="zh-CN" altLang="en-US" sz="2000" dirty="0">
                <a:latin typeface="宋体" panose="02010600030101010101" pitchFamily="2" charset="-122"/>
                <a:ea typeface="宋体" panose="02010600030101010101" pitchFamily="2" charset="-122"/>
                <a:cs typeface="Calibri" panose="020F0502020204030204" charset="0"/>
                <a:sym typeface="Calibri" panose="020F0502020204030204" charset="0"/>
              </a:rPr>
              <a:t>）</a:t>
            </a:r>
            <a:r>
              <a:rPr lang="zh-CN" altLang="en-US" sz="2000" b="1" dirty="0">
                <a:latin typeface="宋体" panose="02010600030101010101" pitchFamily="2" charset="-122"/>
                <a:ea typeface="宋体" panose="02010600030101010101" pitchFamily="2" charset="-122"/>
                <a:cs typeface="Calibri" panose="020F0502020204030204" charset="0"/>
                <a:sym typeface="Calibri" panose="020F0502020204030204" charset="0"/>
              </a:rPr>
              <a:t>软件需求工程（第</a:t>
            </a:r>
            <a:r>
              <a:rPr lang="en-US" altLang="zh-CN" sz="2000" b="1" dirty="0">
                <a:latin typeface="宋体" panose="02010600030101010101" pitchFamily="2" charset="-122"/>
                <a:ea typeface="宋体" panose="02010600030101010101" pitchFamily="2" charset="-122"/>
                <a:cs typeface="Calibri" panose="020F0502020204030204" charset="0"/>
                <a:sym typeface="Calibri" panose="020F0502020204030204" charset="0"/>
              </a:rPr>
              <a:t>2</a:t>
            </a:r>
            <a:r>
              <a:rPr lang="zh-CN" altLang="en-US" sz="2000" b="1" dirty="0">
                <a:latin typeface="宋体" panose="02010600030101010101" pitchFamily="2" charset="-122"/>
                <a:ea typeface="宋体" panose="02010600030101010101" pitchFamily="2" charset="-122"/>
                <a:cs typeface="Calibri" panose="020F0502020204030204" charset="0"/>
                <a:sym typeface="Calibri" panose="020F0502020204030204" charset="0"/>
              </a:rPr>
              <a:t>版）</a:t>
            </a:r>
            <a:endParaRPr lang="en-US" altLang="zh-CN" sz="2000" dirty="0">
              <a:latin typeface="宋体" panose="02010600030101010101" pitchFamily="2" charset="-122"/>
              <a:ea typeface="宋体" panose="02010600030101010101" pitchFamily="2" charset="-122"/>
              <a:cs typeface="Calibri" panose="020F0502020204030204" charset="0"/>
              <a:sym typeface="Calibri" panose="020F0502020204030204" charset="0"/>
            </a:endParaRPr>
          </a:p>
          <a:p>
            <a:pPr fontAlgn="base">
              <a:lnSpc>
                <a:spcPct val="150000"/>
              </a:lnSpc>
              <a:spcBef>
                <a:spcPct val="0"/>
              </a:spcBef>
              <a:spcAft>
                <a:spcPct val="0"/>
              </a:spcAft>
              <a:buFont typeface="Arial" panose="020B0604020202020204" pitchFamily="34" charset="0"/>
              <a:buNone/>
            </a:pPr>
            <a:r>
              <a:rPr lang="zh-CN" altLang="en-US" sz="2000" dirty="0">
                <a:latin typeface="宋体" panose="02010600030101010101" pitchFamily="2" charset="-122"/>
                <a:ea typeface="宋体" panose="02010600030101010101" pitchFamily="2" charset="-122"/>
                <a:cs typeface="Calibri" panose="020F0502020204030204" charset="0"/>
                <a:sym typeface="Calibri" panose="020F0502020204030204" charset="0"/>
              </a:rPr>
              <a:t>毋国庆 主编，梁正平，袁梦霆，李勇华 编著，北京：机械工业出版社</a:t>
            </a:r>
            <a:endParaRPr lang="en-US" altLang="zh-CN" sz="2000" dirty="0">
              <a:latin typeface="宋体" panose="02010600030101010101" pitchFamily="2" charset="-122"/>
              <a:ea typeface="宋体" panose="02010600030101010101" pitchFamily="2" charset="-122"/>
              <a:cs typeface="Calibri" panose="020F0502020204030204" charset="0"/>
              <a:sym typeface="Calibri" panose="020F0502020204030204" charset="0"/>
            </a:endParaRPr>
          </a:p>
          <a:p>
            <a:pPr fontAlgn="base">
              <a:lnSpc>
                <a:spcPct val="150000"/>
              </a:lnSpc>
              <a:spcBef>
                <a:spcPct val="0"/>
              </a:spcBef>
              <a:spcAft>
                <a:spcPct val="0"/>
              </a:spcAft>
              <a:buFont typeface="Arial" panose="020B0604020202020204" pitchFamily="34" charset="0"/>
              <a:buNone/>
            </a:pPr>
            <a:r>
              <a:rPr lang="en-US" altLang="zh-CN" sz="2000" dirty="0">
                <a:latin typeface="宋体" panose="02010600030101010101" pitchFamily="2" charset="-122"/>
                <a:ea typeface="宋体" panose="02010600030101010101" pitchFamily="2" charset="-122"/>
                <a:cs typeface="Calibri" panose="020F0502020204030204" charset="0"/>
                <a:sym typeface="Calibri" panose="020F0502020204030204" charset="0"/>
              </a:rPr>
              <a:t>3</a:t>
            </a:r>
            <a:r>
              <a:rPr lang="zh-CN" altLang="en-US" sz="2000" dirty="0">
                <a:latin typeface="宋体" panose="02010600030101010101" pitchFamily="2" charset="-122"/>
                <a:ea typeface="宋体" panose="02010600030101010101" pitchFamily="2" charset="-122"/>
                <a:cs typeface="Calibri" panose="020F0502020204030204" charset="0"/>
                <a:sym typeface="Calibri" panose="020F0502020204030204" charset="0"/>
              </a:rPr>
              <a:t>）</a:t>
            </a:r>
            <a:r>
              <a:rPr lang="zh-CN" altLang="en-US" sz="2000" b="1" dirty="0">
                <a:latin typeface="宋体" panose="02010600030101010101" pitchFamily="2" charset="-122"/>
                <a:ea typeface="宋体" panose="02010600030101010101" pitchFamily="2" charset="-122"/>
                <a:cs typeface="Calibri" panose="020F0502020204030204" charset="0"/>
                <a:sym typeface="Calibri" panose="020F0502020204030204" charset="0"/>
              </a:rPr>
              <a:t>软件需求工程</a:t>
            </a:r>
            <a:endParaRPr lang="en-US" altLang="zh-CN" sz="2000" dirty="0">
              <a:latin typeface="宋体" panose="02010600030101010101" pitchFamily="2" charset="-122"/>
              <a:ea typeface="宋体" panose="02010600030101010101" pitchFamily="2" charset="-122"/>
              <a:cs typeface="Calibri" panose="020F0502020204030204" charset="0"/>
              <a:sym typeface="Calibri" panose="020F0502020204030204" charset="0"/>
            </a:endParaRPr>
          </a:p>
          <a:p>
            <a:pPr fontAlgn="base">
              <a:lnSpc>
                <a:spcPct val="150000"/>
              </a:lnSpc>
              <a:spcBef>
                <a:spcPct val="0"/>
              </a:spcBef>
              <a:spcAft>
                <a:spcPct val="0"/>
              </a:spcAft>
              <a:buFont typeface="Arial" panose="020B0604020202020204" pitchFamily="34" charset="0"/>
              <a:buNone/>
            </a:pPr>
            <a:r>
              <a:rPr lang="zh-CN" altLang="en-US" sz="2000" dirty="0">
                <a:latin typeface="宋体" panose="02010600030101010101" pitchFamily="2" charset="-122"/>
                <a:ea typeface="宋体" panose="02010600030101010101" pitchFamily="2" charset="-122"/>
                <a:cs typeface="Calibri" panose="020F0502020204030204" charset="0"/>
                <a:sym typeface="Calibri" panose="020F0502020204030204" charset="0"/>
              </a:rPr>
              <a:t>康雁主编，何婧，林英，秦江龙编著。北京：科学出版社</a:t>
            </a:r>
            <a:endParaRPr lang="en-US" altLang="zh-CN" sz="2000" dirty="0">
              <a:latin typeface="宋体" panose="02010600030101010101" pitchFamily="2" charset="-122"/>
              <a:ea typeface="宋体" panose="02010600030101010101" pitchFamily="2" charset="-122"/>
              <a:cs typeface="Calibri" panose="020F0502020204030204" charset="0"/>
              <a:sym typeface="Calibri" panose="020F0502020204030204" charset="0"/>
            </a:endParaRPr>
          </a:p>
        </p:txBody>
      </p:sp>
      <p:grpSp>
        <p:nvGrpSpPr>
          <p:cNvPr id="42" name="组合 7"/>
          <p:cNvGrpSpPr/>
          <p:nvPr/>
        </p:nvGrpSpPr>
        <p:grpSpPr>
          <a:xfrm>
            <a:off x="108557" y="337632"/>
            <a:ext cx="3079750" cy="492897"/>
            <a:chOff x="198764" y="258545"/>
            <a:chExt cx="4105382" cy="657729"/>
          </a:xfrm>
        </p:grpSpPr>
        <p:grpSp>
          <p:nvGrpSpPr>
            <p:cNvPr id="43" name="组合 5"/>
            <p:cNvGrpSpPr/>
            <p:nvPr/>
          </p:nvGrpSpPr>
          <p:grpSpPr>
            <a:xfrm>
              <a:off x="198764" y="258545"/>
              <a:ext cx="700083" cy="563491"/>
              <a:chOff x="5075564" y="2933562"/>
              <a:chExt cx="2860947" cy="2302753"/>
            </a:xfrm>
          </p:grpSpPr>
          <p:sp>
            <p:nvSpPr>
              <p:cNvPr id="45" name="等腰三角形 44"/>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46" name="等腰三角形 45"/>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sp>
          <p:nvSpPr>
            <p:cNvPr id="44" name="文本框 6"/>
            <p:cNvSpPr txBox="1"/>
            <p:nvPr/>
          </p:nvSpPr>
          <p:spPr>
            <a:xfrm>
              <a:off x="988290" y="300221"/>
              <a:ext cx="3315856" cy="616053"/>
            </a:xfrm>
            <a:prstGeom prst="rect">
              <a:avLst/>
            </a:prstGeom>
            <a:noFill/>
            <a:ln w="9525">
              <a:noFill/>
              <a:miter/>
            </a:ln>
          </p:spPr>
          <p:txBody>
            <a:bodyPr>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rPr>
                <a:t>教材及参考书</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pic>
        <p:nvPicPr>
          <p:cNvPr id="47" name="图片 31"/>
          <p:cNvPicPr preferRelativeResize="0">
            <a:picLocks noChangeAspect="1"/>
          </p:cNvPicPr>
          <p:nvPr/>
        </p:nvPicPr>
        <p:blipFill rotWithShape="1">
          <a:blip r:embed="rId3" cstate="print">
            <a:extLst>
              <a:ext uri="{28A0092B-C50C-407E-A947-70E740481C1C}">
                <a14:useLocalDpi xmlns:a14="http://schemas.microsoft.com/office/drawing/2010/main" val="0"/>
              </a:ext>
            </a:extLst>
          </a:blip>
          <a:srcRect l="14435" t="26983" r="14709" b="26763"/>
          <a:stretch>
            <a:fillRect/>
          </a:stretch>
        </p:blipFill>
        <p:spPr bwMode="auto">
          <a:xfrm>
            <a:off x="9847970" y="3713132"/>
            <a:ext cx="1893155" cy="2680108"/>
          </a:xfrm>
          <a:custGeom>
            <a:avLst/>
            <a:gdLst>
              <a:gd name="T0" fmla="*/ 0 w 3701143"/>
              <a:gd name="T1" fmla="*/ 0 h 3606942"/>
              <a:gd name="T2" fmla="*/ 3701143 w 3701143"/>
              <a:gd name="T3" fmla="*/ 0 h 3606942"/>
              <a:gd name="T4" fmla="*/ 3701143 w 3701143"/>
              <a:gd name="T5" fmla="*/ 3606942 h 3606942"/>
              <a:gd name="T6" fmla="*/ 0 w 3701143"/>
              <a:gd name="T7" fmla="*/ 3606942 h 3606942"/>
              <a:gd name="T8" fmla="*/ 0 w 3701143"/>
              <a:gd name="T9" fmla="*/ 0 h 3606942"/>
              <a:gd name="T10" fmla="*/ 3701143 w 3701143"/>
              <a:gd name="T11" fmla="*/ 3606942 h 3606942"/>
            </a:gdLst>
            <a:ahLst/>
            <a:cxnLst>
              <a:cxn ang="0">
                <a:pos x="T0" y="T1"/>
              </a:cxn>
              <a:cxn ang="0">
                <a:pos x="T2" y="T3"/>
              </a:cxn>
              <a:cxn ang="0">
                <a:pos x="T4" y="T5"/>
              </a:cxn>
              <a:cxn ang="0">
                <a:pos x="T6" y="T7"/>
              </a:cxn>
            </a:cxnLst>
            <a:rect l="T8" t="T9" r="T10" b="T11"/>
            <a:pathLst>
              <a:path w="3701143" h="3606942">
                <a:moveTo>
                  <a:pt x="0" y="0"/>
                </a:moveTo>
                <a:lnTo>
                  <a:pt x="3701143" y="0"/>
                </a:lnTo>
                <a:lnTo>
                  <a:pt x="3701143" y="3606942"/>
                </a:lnTo>
                <a:lnTo>
                  <a:pt x="0" y="360694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48" name="日期占位符 1"/>
          <p:cNvSpPr>
            <a:spLocks noGrp="1"/>
          </p:cNvSpPr>
          <p:nvPr>
            <p:ph type="dt" sz="half" idx="10"/>
          </p:nvPr>
        </p:nvSpPr>
        <p:spPr>
          <a:xfrm>
            <a:off x="838200" y="6356350"/>
            <a:ext cx="2743200" cy="365125"/>
          </a:xfrm>
        </p:spPr>
        <p:txBody>
          <a:bodyPr/>
          <a:lstStyle/>
          <a:p>
            <a:fld id="{089C92C9-9384-3048-940B-791DF7974218}" type="datetime1">
              <a:rPr lang="zh-CN" altLang="en-US" smtClean="0"/>
            </a:fld>
            <a:endParaRPr lang="zh-CN" altLang="en-US" sz="1800">
              <a:solidFill>
                <a:srgbClr val="000000"/>
              </a:solidFill>
            </a:endParaRPr>
          </a:p>
        </p:txBody>
      </p:sp>
      <p:sp>
        <p:nvSpPr>
          <p:cNvPr id="49" name="灯片编号占位符 2"/>
          <p:cNvSpPr>
            <a:spLocks noGrp="1"/>
          </p:cNvSpPr>
          <p:nvPr>
            <p:ph type="sldNum" sz="quarter" idx="12"/>
          </p:nvPr>
        </p:nvSpPr>
        <p:spPr>
          <a:xfrm>
            <a:off x="8610600" y="6356350"/>
            <a:ext cx="2743200" cy="365125"/>
          </a:xfrm>
        </p:spPr>
        <p:txBody>
          <a:bodyPr/>
          <a:lstStyle/>
          <a:p>
            <a:fld id="{50D8B677-1B41-4F0B-883A-84A0FA1EA789}" type="slidenum">
              <a:rPr lang="zh-CN" altLang="en-US" smtClean="0"/>
            </a:fld>
            <a:endParaRPr lang="zh-CN" altLang="en-US" sz="1800">
              <a:solidFill>
                <a:srgbClr val="000000"/>
              </a:solidFill>
            </a:endParaRPr>
          </a:p>
        </p:txBody>
      </p:sp>
      <p:pic>
        <p:nvPicPr>
          <p:cNvPr id="50" name="图片 49"/>
          <p:cNvPicPr>
            <a:picLocks noChangeAspect="1"/>
          </p:cNvPicPr>
          <p:nvPr/>
        </p:nvPicPr>
        <p:blipFill rotWithShape="1">
          <a:blip r:embed="rId4"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a:off x="633741" y="1055625"/>
            <a:ext cx="11107384" cy="20078"/>
          </a:xfrm>
          <a:prstGeom prst="line">
            <a:avLst/>
          </a:prstGeom>
          <a:noFill/>
          <a:ln w="38100" cap="flat" cmpd="sng" algn="ctr">
            <a:solidFill>
              <a:sysClr val="window" lastClr="FFFFFF">
                <a:lumMod val="50000"/>
              </a:sysClr>
            </a:solidFill>
            <a:prstDash val="dash"/>
            <a:miter lim="800000"/>
          </a:ln>
          <a:effectLst/>
        </p:spPr>
      </p:cxnSp>
      <p:sp>
        <p:nvSpPr>
          <p:cNvPr id="16386" name="矩形 5"/>
          <p:cNvSpPr>
            <a:spLocks noChangeArrowheads="1"/>
          </p:cNvSpPr>
          <p:nvPr/>
        </p:nvSpPr>
        <p:spPr bwMode="auto">
          <a:xfrm>
            <a:off x="4139966" y="6190225"/>
            <a:ext cx="3705421" cy="114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408" name="文本框 38"/>
          <p:cNvSpPr>
            <a:spLocks noChangeArrowheads="1"/>
          </p:cNvSpPr>
          <p:nvPr/>
        </p:nvSpPr>
        <p:spPr bwMode="auto">
          <a:xfrm>
            <a:off x="2585898" y="2231374"/>
            <a:ext cx="8626195" cy="387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lnSpc>
                <a:spcPct val="125000"/>
              </a:lnSpc>
              <a:spcBef>
                <a:spcPts val="20"/>
              </a:spcBef>
              <a:buFont typeface="Wingdings" panose="05000000000000000000" charset="0"/>
              <a:buChar char="Ø"/>
            </a:pPr>
            <a:r>
              <a:rPr lang="en-US" altLang="zh-CN" sz="2000" b="1" noProof="1"/>
              <a:t>Module </a:t>
            </a:r>
            <a:r>
              <a:rPr lang="zh-CN" altLang="en-US" sz="2000" b="1" noProof="1"/>
              <a:t>  </a:t>
            </a:r>
            <a:r>
              <a:rPr lang="en-US" altLang="zh-CN" sz="2000" b="1" noProof="1"/>
              <a:t>1</a:t>
            </a:r>
            <a:r>
              <a:rPr lang="zh-CN" altLang="en-US" sz="2000" b="1" noProof="1"/>
              <a:t>：</a:t>
            </a:r>
            <a:r>
              <a:rPr lang="en-US" altLang="zh-CN" sz="2000" noProof="1"/>
              <a:t>Best Practices of Software Engineering </a:t>
            </a:r>
            <a:r>
              <a:rPr lang="en-US" altLang="x-none" sz="2000" noProof="1"/>
              <a:t>Software Requirements</a:t>
            </a:r>
            <a:endParaRPr lang="en-US" altLang="x-none" sz="2000" noProof="1"/>
          </a:p>
          <a:p>
            <a:pPr lvl="0" fontAlgn="base">
              <a:lnSpc>
                <a:spcPct val="125000"/>
              </a:lnSpc>
              <a:spcBef>
                <a:spcPts val="20"/>
              </a:spcBef>
              <a:buFont typeface="Wingdings" panose="05000000000000000000" charset="0"/>
              <a:buChar char="Ø"/>
            </a:pPr>
            <a:r>
              <a:rPr lang="en-US" altLang="zh-CN" sz="2000" b="1" noProof="1">
                <a:solidFill>
                  <a:schemeClr val="accent1"/>
                </a:solidFill>
              </a:rPr>
              <a:t>Module </a:t>
            </a:r>
            <a:r>
              <a:rPr lang="zh-CN" altLang="en-US" sz="2000" b="1" noProof="1">
                <a:solidFill>
                  <a:schemeClr val="accent1"/>
                </a:solidFill>
              </a:rPr>
              <a:t>  </a:t>
            </a:r>
            <a:r>
              <a:rPr lang="en-US" altLang="zh-CN" sz="2000" b="1" noProof="1">
                <a:solidFill>
                  <a:schemeClr val="accent1"/>
                </a:solidFill>
              </a:rPr>
              <a:t>2</a:t>
            </a:r>
            <a:r>
              <a:rPr lang="zh-CN" altLang="en-US" sz="2000" b="1" noProof="1">
                <a:solidFill>
                  <a:schemeClr val="accent1"/>
                </a:solidFill>
              </a:rPr>
              <a:t>：</a:t>
            </a:r>
            <a:r>
              <a:rPr lang="en-US" altLang="zh-CN" sz="2000" noProof="1">
                <a:solidFill>
                  <a:schemeClr val="accent1"/>
                </a:solidFill>
              </a:rPr>
              <a:t>Introduction to RMUC</a:t>
            </a:r>
            <a:endParaRPr lang="en-US" altLang="zh-CN" sz="2000" noProof="1">
              <a:solidFill>
                <a:schemeClr val="accent1"/>
              </a:solidFill>
            </a:endParaRPr>
          </a:p>
          <a:p>
            <a:pPr lvl="0" fontAlgn="base">
              <a:lnSpc>
                <a:spcPct val="125000"/>
              </a:lnSpc>
              <a:spcBef>
                <a:spcPts val="20"/>
              </a:spcBef>
              <a:buFont typeface="Wingdings" panose="05000000000000000000" charset="0"/>
              <a:buChar char="Ø"/>
            </a:pPr>
            <a:r>
              <a:rPr lang="en-US" altLang="zh-CN" sz="2000" b="1" noProof="1"/>
              <a:t>Module</a:t>
            </a:r>
            <a:r>
              <a:rPr lang="zh-CN" altLang="en-US" sz="2000" b="1" noProof="1"/>
              <a:t>  </a:t>
            </a:r>
            <a:r>
              <a:rPr lang="en-US" altLang="zh-CN" sz="2000" b="1" noProof="1"/>
              <a:t> 3</a:t>
            </a:r>
            <a:r>
              <a:rPr lang="zh-CN" altLang="en-US" sz="2000" b="1" noProof="1"/>
              <a:t>：</a:t>
            </a:r>
            <a:r>
              <a:rPr lang="en-US" altLang="zh-CN" sz="2000" noProof="1"/>
              <a:t>Introduction to Use-Case Modeling</a:t>
            </a:r>
            <a:endParaRPr lang="en-US" altLang="zh-CN" sz="2000" noProof="1"/>
          </a:p>
          <a:p>
            <a:pPr lvl="0" fontAlgn="base">
              <a:lnSpc>
                <a:spcPct val="125000"/>
              </a:lnSpc>
              <a:spcBef>
                <a:spcPts val="20"/>
              </a:spcBef>
              <a:buFont typeface="Wingdings" panose="05000000000000000000" charset="0"/>
              <a:buChar char="Ø"/>
            </a:pPr>
            <a:r>
              <a:rPr lang="en-US" altLang="zh-CN" sz="2000" b="1" noProof="1">
                <a:solidFill>
                  <a:schemeClr val="accent1"/>
                </a:solidFill>
              </a:rPr>
              <a:t>Module </a:t>
            </a:r>
            <a:r>
              <a:rPr lang="zh-CN" altLang="en-US" sz="2000" b="1" noProof="1">
                <a:solidFill>
                  <a:schemeClr val="accent1"/>
                </a:solidFill>
              </a:rPr>
              <a:t>  </a:t>
            </a:r>
            <a:r>
              <a:rPr lang="en-US" altLang="zh-CN" sz="2000" b="1" noProof="1">
                <a:solidFill>
                  <a:schemeClr val="accent1"/>
                </a:solidFill>
              </a:rPr>
              <a:t>4</a:t>
            </a:r>
            <a:r>
              <a:rPr lang="zh-CN" altLang="en-US" sz="2000" b="1" noProof="1">
                <a:solidFill>
                  <a:schemeClr val="accent1"/>
                </a:solidFill>
              </a:rPr>
              <a:t>：</a:t>
            </a:r>
            <a:r>
              <a:rPr lang="en-US" altLang="zh-CN" sz="2000" noProof="1">
                <a:solidFill>
                  <a:schemeClr val="accent1"/>
                </a:solidFill>
              </a:rPr>
              <a:t>Analyze the Problem</a:t>
            </a:r>
            <a:endParaRPr lang="en-US" altLang="zh-CN" sz="2000" noProof="1">
              <a:solidFill>
                <a:schemeClr val="accent1"/>
              </a:solidFill>
            </a:endParaRPr>
          </a:p>
          <a:p>
            <a:pPr lvl="0" fontAlgn="base">
              <a:lnSpc>
                <a:spcPct val="125000"/>
              </a:lnSpc>
              <a:spcBef>
                <a:spcPts val="20"/>
              </a:spcBef>
              <a:buFont typeface="Wingdings" panose="05000000000000000000" charset="0"/>
              <a:buChar char="Ø"/>
            </a:pPr>
            <a:r>
              <a:rPr lang="en-US" altLang="zh-CN" sz="2000" b="1" noProof="1"/>
              <a:t>Module</a:t>
            </a:r>
            <a:r>
              <a:rPr lang="zh-CN" altLang="en-US" sz="2000" b="1" noProof="1"/>
              <a:t>  </a:t>
            </a:r>
            <a:r>
              <a:rPr lang="en-US" altLang="zh-CN" sz="2000" b="1" noProof="1"/>
              <a:t> 5</a:t>
            </a:r>
            <a:r>
              <a:rPr lang="zh-CN" altLang="en-US" sz="2000" b="1" noProof="1"/>
              <a:t>：</a:t>
            </a:r>
            <a:r>
              <a:rPr lang="en-US" altLang="zh-CN" sz="2000" noProof="1"/>
              <a:t>Understand Stakeholder Needs</a:t>
            </a:r>
            <a:endParaRPr lang="en-US" altLang="zh-CN" sz="2000" noProof="1"/>
          </a:p>
          <a:p>
            <a:pPr lvl="0" fontAlgn="base">
              <a:lnSpc>
                <a:spcPct val="125000"/>
              </a:lnSpc>
              <a:spcBef>
                <a:spcPts val="20"/>
              </a:spcBef>
              <a:buFont typeface="Wingdings" panose="05000000000000000000" charset="0"/>
              <a:buChar char="Ø"/>
            </a:pPr>
            <a:r>
              <a:rPr lang="en-US" altLang="zh-CN" sz="2000" b="1" noProof="1">
                <a:solidFill>
                  <a:schemeClr val="accent1"/>
                </a:solidFill>
              </a:rPr>
              <a:t>Module </a:t>
            </a:r>
            <a:r>
              <a:rPr lang="zh-CN" altLang="en-US" sz="2000" b="1" noProof="1">
                <a:solidFill>
                  <a:schemeClr val="accent1"/>
                </a:solidFill>
              </a:rPr>
              <a:t>  </a:t>
            </a:r>
            <a:r>
              <a:rPr lang="en-US" altLang="zh-CN" sz="2000" b="1" noProof="1">
                <a:solidFill>
                  <a:schemeClr val="accent1"/>
                </a:solidFill>
              </a:rPr>
              <a:t>6</a:t>
            </a:r>
            <a:r>
              <a:rPr lang="zh-CN" altLang="en-US" sz="2000" b="1" noProof="1">
                <a:solidFill>
                  <a:schemeClr val="accent1"/>
                </a:solidFill>
              </a:rPr>
              <a:t>：</a:t>
            </a:r>
            <a:r>
              <a:rPr lang="en-US" altLang="zh-CN" sz="2000" noProof="1">
                <a:solidFill>
                  <a:schemeClr val="accent1"/>
                </a:solidFill>
              </a:rPr>
              <a:t>Define the System</a:t>
            </a:r>
            <a:endParaRPr lang="en-US" altLang="zh-CN" sz="2000" noProof="1">
              <a:solidFill>
                <a:schemeClr val="accent1"/>
              </a:solidFill>
            </a:endParaRPr>
          </a:p>
          <a:p>
            <a:pPr lvl="0" fontAlgn="base">
              <a:lnSpc>
                <a:spcPct val="125000"/>
              </a:lnSpc>
              <a:spcBef>
                <a:spcPts val="20"/>
              </a:spcBef>
              <a:buFont typeface="Wingdings" panose="05000000000000000000" charset="0"/>
              <a:buChar char="Ø"/>
            </a:pPr>
            <a:r>
              <a:rPr lang="en-US" altLang="zh-CN" sz="2000" b="1" noProof="1"/>
              <a:t>Module </a:t>
            </a:r>
            <a:r>
              <a:rPr lang="zh-CN" altLang="en-US" sz="2000" b="1" noProof="1"/>
              <a:t>  </a:t>
            </a:r>
            <a:r>
              <a:rPr lang="en-US" altLang="zh-CN" sz="2000" b="1" noProof="1"/>
              <a:t>7</a:t>
            </a:r>
            <a:r>
              <a:rPr lang="zh-CN" altLang="en-US" sz="2000" b="1" noProof="1"/>
              <a:t>：</a:t>
            </a:r>
            <a:r>
              <a:rPr lang="en-US" altLang="zh-CN" sz="2000" noProof="1"/>
              <a:t>Manage the Scope of the System</a:t>
            </a:r>
            <a:endParaRPr lang="en-US" altLang="zh-CN" sz="2000" noProof="1"/>
          </a:p>
          <a:p>
            <a:pPr lvl="0" fontAlgn="base">
              <a:lnSpc>
                <a:spcPct val="125000"/>
              </a:lnSpc>
              <a:spcBef>
                <a:spcPts val="20"/>
              </a:spcBef>
              <a:buFont typeface="Wingdings" panose="05000000000000000000" charset="0"/>
              <a:buChar char="Ø"/>
            </a:pPr>
            <a:r>
              <a:rPr lang="en-US" altLang="zh-CN" sz="2000" b="1" noProof="1">
                <a:solidFill>
                  <a:schemeClr val="accent1"/>
                </a:solidFill>
              </a:rPr>
              <a:t>Module</a:t>
            </a:r>
            <a:r>
              <a:rPr lang="zh-CN" altLang="en-US" sz="2000" b="1" noProof="1">
                <a:solidFill>
                  <a:schemeClr val="accent1"/>
                </a:solidFill>
              </a:rPr>
              <a:t>  </a:t>
            </a:r>
            <a:r>
              <a:rPr lang="en-US" altLang="zh-CN" sz="2000" b="1" noProof="1">
                <a:solidFill>
                  <a:schemeClr val="accent1"/>
                </a:solidFill>
              </a:rPr>
              <a:t> 8</a:t>
            </a:r>
            <a:r>
              <a:rPr lang="zh-CN" altLang="en-US" sz="2000" b="1" noProof="1">
                <a:solidFill>
                  <a:schemeClr val="accent1"/>
                </a:solidFill>
              </a:rPr>
              <a:t>：</a:t>
            </a:r>
            <a:r>
              <a:rPr lang="en-US" altLang="zh-CN" sz="2000" noProof="1">
                <a:solidFill>
                  <a:schemeClr val="accent1"/>
                </a:solidFill>
              </a:rPr>
              <a:t>Refine the System Definition</a:t>
            </a:r>
            <a:endParaRPr lang="en-US" altLang="zh-CN" sz="2000" noProof="1">
              <a:solidFill>
                <a:schemeClr val="accent1"/>
              </a:solidFill>
            </a:endParaRPr>
          </a:p>
          <a:p>
            <a:pPr lvl="0" fontAlgn="base">
              <a:lnSpc>
                <a:spcPct val="125000"/>
              </a:lnSpc>
              <a:spcBef>
                <a:spcPts val="20"/>
              </a:spcBef>
              <a:buFont typeface="Wingdings" panose="05000000000000000000" charset="0"/>
              <a:buChar char="Ø"/>
            </a:pPr>
            <a:r>
              <a:rPr lang="en-US" altLang="zh-CN" sz="2000" b="1" noProof="1"/>
              <a:t>Module </a:t>
            </a:r>
            <a:r>
              <a:rPr lang="zh-CN" altLang="en-US" sz="2000" b="1" noProof="1"/>
              <a:t>  </a:t>
            </a:r>
            <a:r>
              <a:rPr lang="en-US" altLang="zh-CN" sz="2000" b="1" noProof="1"/>
              <a:t>9</a:t>
            </a:r>
            <a:r>
              <a:rPr lang="zh-CN" altLang="en-US" sz="2000" b="1" noProof="1"/>
              <a:t>：</a:t>
            </a:r>
            <a:r>
              <a:rPr lang="en-US" altLang="zh-CN" sz="2000" noProof="1"/>
              <a:t>Manage Changing Requirements</a:t>
            </a:r>
            <a:endParaRPr lang="en-US" altLang="zh-CN" sz="2000" noProof="1"/>
          </a:p>
          <a:p>
            <a:pPr lvl="0" fontAlgn="base">
              <a:lnSpc>
                <a:spcPct val="125000"/>
              </a:lnSpc>
              <a:spcBef>
                <a:spcPts val="20"/>
              </a:spcBef>
              <a:buFont typeface="Wingdings" panose="05000000000000000000" charset="0"/>
              <a:buChar char="Ø"/>
            </a:pPr>
            <a:r>
              <a:rPr lang="en-US" altLang="zh-CN" sz="2000" b="1" noProof="1">
                <a:solidFill>
                  <a:schemeClr val="accent1"/>
                </a:solidFill>
              </a:rPr>
              <a:t>Module 10</a:t>
            </a:r>
            <a:r>
              <a:rPr lang="zh-CN" altLang="en-US" sz="2000" b="1" noProof="1">
                <a:solidFill>
                  <a:schemeClr val="accent1"/>
                </a:solidFill>
              </a:rPr>
              <a:t>：</a:t>
            </a:r>
            <a:r>
              <a:rPr lang="en-US" altLang="zh-CN" sz="2000" noProof="1">
                <a:solidFill>
                  <a:schemeClr val="accent1"/>
                </a:solidFill>
              </a:rPr>
              <a:t>Structure the Use-Case Model</a:t>
            </a:r>
            <a:endParaRPr lang="en-US" altLang="zh-CN" sz="2000" noProof="1">
              <a:solidFill>
                <a:schemeClr val="accent1"/>
              </a:solidFill>
            </a:endParaRPr>
          </a:p>
        </p:txBody>
      </p:sp>
      <p:cxnSp>
        <p:nvCxnSpPr>
          <p:cNvPr id="28" name="直接连接符 27"/>
          <p:cNvCxnSpPr/>
          <p:nvPr/>
        </p:nvCxnSpPr>
        <p:spPr>
          <a:xfrm flipH="1">
            <a:off x="598907" y="1055625"/>
            <a:ext cx="34834" cy="5453123"/>
          </a:xfrm>
          <a:prstGeom prst="line">
            <a:avLst/>
          </a:prstGeom>
          <a:noFill/>
          <a:ln w="38100" cap="flat" cmpd="sng" algn="ctr">
            <a:solidFill>
              <a:sysClr val="window" lastClr="FFFFFF">
                <a:lumMod val="50000"/>
              </a:sysClr>
            </a:solidFill>
            <a:prstDash val="dash"/>
            <a:miter lim="800000"/>
          </a:ln>
          <a:effectLst/>
        </p:spPr>
      </p:cxnSp>
      <p:cxnSp>
        <p:nvCxnSpPr>
          <p:cNvPr id="30" name="直接连接符 29"/>
          <p:cNvCxnSpPr/>
          <p:nvPr/>
        </p:nvCxnSpPr>
        <p:spPr>
          <a:xfrm>
            <a:off x="11741125" y="1075703"/>
            <a:ext cx="0" cy="5457686"/>
          </a:xfrm>
          <a:prstGeom prst="line">
            <a:avLst/>
          </a:prstGeom>
          <a:noFill/>
          <a:ln w="38100" cap="flat" cmpd="sng" algn="ctr">
            <a:solidFill>
              <a:sysClr val="window" lastClr="FFFFFF">
                <a:lumMod val="50000"/>
              </a:sysClr>
            </a:solidFill>
            <a:prstDash val="dash"/>
            <a:miter lim="800000"/>
          </a:ln>
          <a:effectLst/>
        </p:spPr>
      </p:cxnSp>
      <p:cxnSp>
        <p:nvCxnSpPr>
          <p:cNvPr id="31" name="直接连接符 30"/>
          <p:cNvCxnSpPr/>
          <p:nvPr/>
        </p:nvCxnSpPr>
        <p:spPr>
          <a:xfrm>
            <a:off x="598907" y="6508748"/>
            <a:ext cx="11142218" cy="24641"/>
          </a:xfrm>
          <a:prstGeom prst="line">
            <a:avLst/>
          </a:prstGeom>
          <a:noFill/>
          <a:ln w="38100" cap="flat" cmpd="sng" algn="ctr">
            <a:solidFill>
              <a:sysClr val="window" lastClr="FFFFFF">
                <a:lumMod val="50000"/>
              </a:sysClr>
            </a:solidFill>
            <a:prstDash val="dash"/>
            <a:miter lim="800000"/>
          </a:ln>
          <a:effectLst/>
        </p:spPr>
      </p:cxnSp>
      <p:grpSp>
        <p:nvGrpSpPr>
          <p:cNvPr id="32" name="组合 7"/>
          <p:cNvGrpSpPr/>
          <p:nvPr/>
        </p:nvGrpSpPr>
        <p:grpSpPr>
          <a:xfrm>
            <a:off x="108557" y="337632"/>
            <a:ext cx="3823940" cy="492897"/>
            <a:chOff x="198764" y="258545"/>
            <a:chExt cx="5097405" cy="657729"/>
          </a:xfrm>
        </p:grpSpPr>
        <p:grpSp>
          <p:nvGrpSpPr>
            <p:cNvPr id="33" name="组合 5"/>
            <p:cNvGrpSpPr/>
            <p:nvPr/>
          </p:nvGrpSpPr>
          <p:grpSpPr>
            <a:xfrm>
              <a:off x="198764" y="258545"/>
              <a:ext cx="700083" cy="563491"/>
              <a:chOff x="5075564" y="2933562"/>
              <a:chExt cx="2860947" cy="2302753"/>
            </a:xfrm>
          </p:grpSpPr>
          <p:sp>
            <p:nvSpPr>
              <p:cNvPr id="35" name="等腰三角形 34"/>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36" name="等腰三角形 35"/>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sp>
          <p:nvSpPr>
            <p:cNvPr id="34" name="文本框 6"/>
            <p:cNvSpPr txBox="1"/>
            <p:nvPr/>
          </p:nvSpPr>
          <p:spPr>
            <a:xfrm>
              <a:off x="988289" y="300221"/>
              <a:ext cx="4307880" cy="616053"/>
            </a:xfrm>
            <a:prstGeom prst="rect">
              <a:avLst/>
            </a:prstGeom>
            <a:noFill/>
            <a:ln w="9525">
              <a:noFill/>
              <a:miter/>
            </a:ln>
          </p:spPr>
          <p:txBody>
            <a:bodyPr wrap="squar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rPr>
                <a:t>其他教学文档及资料</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sp>
        <p:nvSpPr>
          <p:cNvPr id="6" name="矩形 5"/>
          <p:cNvSpPr/>
          <p:nvPr/>
        </p:nvSpPr>
        <p:spPr>
          <a:xfrm>
            <a:off x="1040282" y="1163623"/>
            <a:ext cx="10111435" cy="1122680"/>
          </a:xfrm>
          <a:prstGeom prst="rect">
            <a:avLst/>
          </a:prstGeom>
        </p:spPr>
        <p:txBody>
          <a:bodyPr wrap="square">
            <a:spAutoFit/>
          </a:bodyPr>
          <a:lstStyle/>
          <a:p>
            <a:pPr indent="-342900" fontAlgn="base">
              <a:lnSpc>
                <a:spcPct val="125000"/>
              </a:lnSpc>
              <a:spcBef>
                <a:spcPts val="20"/>
              </a:spcBef>
              <a:spcAft>
                <a:spcPct val="0"/>
              </a:spcAft>
              <a:buFont typeface="Wingdings" panose="05000000000000000000" charset="0"/>
              <a:buChar char="l"/>
            </a:pPr>
            <a:r>
              <a:rPr lang="en-US" altLang="zh-CN" sz="2800" b="1" dirty="0">
                <a:sym typeface="Calibri" panose="020F0502020204030204" charset="0"/>
              </a:rPr>
              <a:t>Mastering Requirements Management with Use Cases-RMUC</a:t>
            </a:r>
            <a:endParaRPr lang="en-US" altLang="zh-CN" sz="2800" b="1" dirty="0">
              <a:sym typeface="Calibri" panose="020F0502020204030204" charset="0"/>
            </a:endParaRPr>
          </a:p>
          <a:p>
            <a:pPr fontAlgn="base">
              <a:lnSpc>
                <a:spcPct val="125000"/>
              </a:lnSpc>
              <a:spcBef>
                <a:spcPts val="20"/>
              </a:spcBef>
              <a:spcAft>
                <a:spcPct val="0"/>
              </a:spcAft>
            </a:pPr>
            <a:r>
              <a:rPr lang="zh-CN" altLang="en-US" sz="2800" b="1" dirty="0">
                <a:sym typeface="Calibri" panose="020F0502020204030204" charset="0"/>
              </a:rPr>
              <a:t>    （</a:t>
            </a:r>
            <a:r>
              <a:rPr lang="en-US" altLang="zh-CN" sz="2800" b="1" dirty="0">
                <a:sym typeface="Calibri" panose="020F0502020204030204" charset="0"/>
              </a:rPr>
              <a:t>IBM Course with 10Module</a:t>
            </a:r>
            <a:r>
              <a:rPr lang="zh-CN" altLang="en-US" sz="2800" b="1" dirty="0">
                <a:sym typeface="Calibri" panose="020F0502020204030204" charset="0"/>
              </a:rPr>
              <a:t>）</a:t>
            </a:r>
            <a:endParaRPr lang="zh-CN" altLang="en-US" sz="2800" b="1" dirty="0">
              <a:sym typeface="Calibri" panose="020F0502020204030204" charset="0"/>
            </a:endParaRPr>
          </a:p>
        </p:txBody>
      </p:sp>
      <p:pic>
        <p:nvPicPr>
          <p:cNvPr id="38" name="图片 31"/>
          <p:cNvPicPr preferRelativeResize="0">
            <a:picLocks noChangeAspect="1"/>
          </p:cNvPicPr>
          <p:nvPr/>
        </p:nvPicPr>
        <p:blipFill rotWithShape="1">
          <a:blip r:embed="rId1" cstate="print">
            <a:extLst>
              <a:ext uri="{28A0092B-C50C-407E-A947-70E740481C1C}">
                <a14:useLocalDpi xmlns:a14="http://schemas.microsoft.com/office/drawing/2010/main" val="0"/>
              </a:ext>
            </a:extLst>
          </a:blip>
          <a:srcRect l="6819" r="6819" b="10136"/>
          <a:stretch>
            <a:fillRect/>
          </a:stretch>
        </p:blipFill>
        <p:spPr bwMode="auto">
          <a:xfrm>
            <a:off x="8532210" y="2756151"/>
            <a:ext cx="1905367" cy="2610158"/>
          </a:xfrm>
          <a:custGeom>
            <a:avLst/>
            <a:gdLst>
              <a:gd name="T0" fmla="*/ 0 w 3701143"/>
              <a:gd name="T1" fmla="*/ 0 h 3606942"/>
              <a:gd name="T2" fmla="*/ 3701143 w 3701143"/>
              <a:gd name="T3" fmla="*/ 0 h 3606942"/>
              <a:gd name="T4" fmla="*/ 3701143 w 3701143"/>
              <a:gd name="T5" fmla="*/ 3606942 h 3606942"/>
              <a:gd name="T6" fmla="*/ 0 w 3701143"/>
              <a:gd name="T7" fmla="*/ 3606942 h 3606942"/>
              <a:gd name="T8" fmla="*/ 0 w 3701143"/>
              <a:gd name="T9" fmla="*/ 0 h 3606942"/>
              <a:gd name="T10" fmla="*/ 3701143 w 3701143"/>
              <a:gd name="T11" fmla="*/ 3606942 h 3606942"/>
            </a:gdLst>
            <a:ahLst/>
            <a:cxnLst>
              <a:cxn ang="0">
                <a:pos x="T0" y="T1"/>
              </a:cxn>
              <a:cxn ang="0">
                <a:pos x="T2" y="T3"/>
              </a:cxn>
              <a:cxn ang="0">
                <a:pos x="T4" y="T5"/>
              </a:cxn>
              <a:cxn ang="0">
                <a:pos x="T6" y="T7"/>
              </a:cxn>
            </a:cxnLst>
            <a:rect l="T8" t="T9" r="T10" b="T11"/>
            <a:pathLst>
              <a:path w="3701143" h="3606942">
                <a:moveTo>
                  <a:pt x="0" y="0"/>
                </a:moveTo>
                <a:lnTo>
                  <a:pt x="3701143" y="0"/>
                </a:lnTo>
                <a:lnTo>
                  <a:pt x="3701143" y="3606942"/>
                </a:lnTo>
                <a:lnTo>
                  <a:pt x="0" y="360694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39" name="图片 31"/>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l="6819" t="1" r="6819" b="10136"/>
          <a:stretch>
            <a:fillRect/>
          </a:stretch>
        </p:blipFill>
        <p:spPr bwMode="auto">
          <a:xfrm>
            <a:off x="9109968" y="3225999"/>
            <a:ext cx="1905367" cy="2610158"/>
          </a:xfrm>
          <a:custGeom>
            <a:avLst/>
            <a:gdLst>
              <a:gd name="T0" fmla="*/ 0 w 3701143"/>
              <a:gd name="T1" fmla="*/ 0 h 3606942"/>
              <a:gd name="T2" fmla="*/ 3701143 w 3701143"/>
              <a:gd name="T3" fmla="*/ 0 h 3606942"/>
              <a:gd name="T4" fmla="*/ 3701143 w 3701143"/>
              <a:gd name="T5" fmla="*/ 3606942 h 3606942"/>
              <a:gd name="T6" fmla="*/ 0 w 3701143"/>
              <a:gd name="T7" fmla="*/ 3606942 h 3606942"/>
              <a:gd name="T8" fmla="*/ 0 w 3701143"/>
              <a:gd name="T9" fmla="*/ 0 h 3606942"/>
              <a:gd name="T10" fmla="*/ 3701143 w 3701143"/>
              <a:gd name="T11" fmla="*/ 3606942 h 3606942"/>
            </a:gdLst>
            <a:ahLst/>
            <a:cxnLst>
              <a:cxn ang="0">
                <a:pos x="T0" y="T1"/>
              </a:cxn>
              <a:cxn ang="0">
                <a:pos x="T2" y="T3"/>
              </a:cxn>
              <a:cxn ang="0">
                <a:pos x="T4" y="T5"/>
              </a:cxn>
              <a:cxn ang="0">
                <a:pos x="T6" y="T7"/>
              </a:cxn>
            </a:cxnLst>
            <a:rect l="T8" t="T9" r="T10" b="T11"/>
            <a:pathLst>
              <a:path w="3701143" h="3606942">
                <a:moveTo>
                  <a:pt x="0" y="0"/>
                </a:moveTo>
                <a:lnTo>
                  <a:pt x="3701143" y="0"/>
                </a:lnTo>
                <a:lnTo>
                  <a:pt x="3701143" y="3606942"/>
                </a:lnTo>
                <a:lnTo>
                  <a:pt x="0" y="360694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40" name="图片 31"/>
          <p:cNvPicPr preferRelativeResize="0">
            <a:picLocks noChangeAspect="1"/>
          </p:cNvPicPr>
          <p:nvPr/>
        </p:nvPicPr>
        <p:blipFill rotWithShape="1">
          <a:blip r:embed="rId3" cstate="print">
            <a:extLst>
              <a:ext uri="{28A0092B-C50C-407E-A947-70E740481C1C}">
                <a14:useLocalDpi xmlns:a14="http://schemas.microsoft.com/office/drawing/2010/main" val="0"/>
              </a:ext>
            </a:extLst>
          </a:blip>
          <a:srcRect l="6819" r="6819" b="12299"/>
          <a:stretch>
            <a:fillRect/>
          </a:stretch>
        </p:blipFill>
        <p:spPr bwMode="auto">
          <a:xfrm>
            <a:off x="9701687" y="3852533"/>
            <a:ext cx="1905367" cy="2547340"/>
          </a:xfrm>
          <a:custGeom>
            <a:avLst/>
            <a:gdLst>
              <a:gd name="T0" fmla="*/ 0 w 3701143"/>
              <a:gd name="T1" fmla="*/ 0 h 3606942"/>
              <a:gd name="T2" fmla="*/ 3701143 w 3701143"/>
              <a:gd name="T3" fmla="*/ 0 h 3606942"/>
              <a:gd name="T4" fmla="*/ 3701143 w 3701143"/>
              <a:gd name="T5" fmla="*/ 3606942 h 3606942"/>
              <a:gd name="T6" fmla="*/ 0 w 3701143"/>
              <a:gd name="T7" fmla="*/ 3606942 h 3606942"/>
              <a:gd name="T8" fmla="*/ 0 w 3701143"/>
              <a:gd name="T9" fmla="*/ 0 h 3606942"/>
              <a:gd name="T10" fmla="*/ 3701143 w 3701143"/>
              <a:gd name="T11" fmla="*/ 3606942 h 3606942"/>
            </a:gdLst>
            <a:ahLst/>
            <a:cxnLst>
              <a:cxn ang="0">
                <a:pos x="T0" y="T1"/>
              </a:cxn>
              <a:cxn ang="0">
                <a:pos x="T2" y="T3"/>
              </a:cxn>
              <a:cxn ang="0">
                <a:pos x="T4" y="T5"/>
              </a:cxn>
              <a:cxn ang="0">
                <a:pos x="T6" y="T7"/>
              </a:cxn>
            </a:cxnLst>
            <a:rect l="T8" t="T9" r="T10" b="T11"/>
            <a:pathLst>
              <a:path w="3701143" h="3606942">
                <a:moveTo>
                  <a:pt x="0" y="0"/>
                </a:moveTo>
                <a:lnTo>
                  <a:pt x="3701143" y="0"/>
                </a:lnTo>
                <a:lnTo>
                  <a:pt x="3701143" y="3606942"/>
                </a:lnTo>
                <a:lnTo>
                  <a:pt x="0" y="360694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2" name="日期占位符 1"/>
          <p:cNvSpPr>
            <a:spLocks noGrp="1"/>
          </p:cNvSpPr>
          <p:nvPr>
            <p:ph type="dt" sz="half" idx="10"/>
          </p:nvPr>
        </p:nvSpPr>
        <p:spPr/>
        <p:txBody>
          <a:bodyPr/>
          <a:lstStyle/>
          <a:p>
            <a:fld id="{6DCCBBA1-2D80-9347-9B50-4258829636FC}" type="datetime1">
              <a:rPr lang="zh-CN" altLang="en-US" smtClean="0"/>
            </a:fld>
            <a:endParaRPr lang="zh-CN" altLang="en-US" sz="1800">
              <a:solidFill>
                <a:srgbClr val="000000"/>
              </a:solidFill>
            </a:endParaRPr>
          </a:p>
        </p:txBody>
      </p:sp>
      <p:sp>
        <p:nvSpPr>
          <p:cNvPr id="3" name="灯片编号占位符 2"/>
          <p:cNvSpPr>
            <a:spLocks noGrp="1"/>
          </p:cNvSpPr>
          <p:nvPr>
            <p:ph type="sldNum" sz="quarter" idx="12"/>
          </p:nvPr>
        </p:nvSpPr>
        <p:spPr/>
        <p:txBody>
          <a:bodyPr/>
          <a:lstStyle/>
          <a:p>
            <a:fld id="{50D8B677-1B41-4F0B-883A-84A0FA1EA789}" type="slidenum">
              <a:rPr lang="zh-CN" altLang="en-US" smtClean="0"/>
            </a:fld>
            <a:endParaRPr lang="zh-CN" altLang="en-US" sz="1800">
              <a:solidFill>
                <a:srgbClr val="000000"/>
              </a:solidFill>
            </a:endParaRPr>
          </a:p>
        </p:txBody>
      </p:sp>
      <p:pic>
        <p:nvPicPr>
          <p:cNvPr id="27" name="图片 26"/>
          <p:cNvPicPr>
            <a:picLocks noChangeAspect="1"/>
          </p:cNvPicPr>
          <p:nvPr/>
        </p:nvPicPr>
        <p:blipFill rotWithShape="1">
          <a:blip r:embed="rId4"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a:off x="633741" y="1055625"/>
            <a:ext cx="11107384" cy="20078"/>
          </a:xfrm>
          <a:prstGeom prst="line">
            <a:avLst/>
          </a:prstGeom>
          <a:noFill/>
          <a:ln w="38100" cap="flat" cmpd="sng" algn="ctr">
            <a:solidFill>
              <a:sysClr val="window" lastClr="FFFFFF">
                <a:lumMod val="50000"/>
              </a:sysClr>
            </a:solidFill>
            <a:prstDash val="dash"/>
            <a:miter lim="800000"/>
          </a:ln>
          <a:effectLst/>
        </p:spPr>
      </p:cxnSp>
      <p:sp>
        <p:nvSpPr>
          <p:cNvPr id="16408" name="文本框 38"/>
          <p:cNvSpPr>
            <a:spLocks noChangeArrowheads="1"/>
          </p:cNvSpPr>
          <p:nvPr/>
        </p:nvSpPr>
        <p:spPr bwMode="auto">
          <a:xfrm>
            <a:off x="1267803" y="1307921"/>
            <a:ext cx="9400194" cy="462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lnSpc>
                <a:spcPct val="150000"/>
              </a:lnSpc>
              <a:spcBef>
                <a:spcPts val="20"/>
              </a:spcBef>
              <a:buFont typeface="Wingdings" panose="05000000000000000000" charset="0"/>
              <a:buChar char="l"/>
            </a:pPr>
            <a:r>
              <a:rPr lang="en-US" altLang="zh-CN" sz="2400" b="1" noProof="1">
                <a:latin typeface="Times New Roman" panose="02020603050405020304" pitchFamily="18" charset="0"/>
                <a:ea typeface="微软雅黑" panose="020B0503020204020204" pitchFamily="34" charset="-122"/>
                <a:cs typeface="Times New Roman" panose="02020603050405020304" pitchFamily="18" charset="0"/>
              </a:rPr>
              <a:t>Mastering Requirements Management with Use Cases-</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RMUC</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Student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rPr>
              <a:t>Workbook</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0" fontAlgn="base">
              <a:lnSpc>
                <a:spcPct val="150000"/>
              </a:lnSpc>
              <a:spcBef>
                <a:spcPts val="20"/>
              </a:spcBef>
              <a:buFont typeface="Wingdings" panose="05000000000000000000" charset="0"/>
              <a:buChar char="l"/>
            </a:pPr>
            <a:endParaRPr lang="en-US" altLang="zh-CN" sz="6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0" fontAlgn="base">
              <a:lnSpc>
                <a:spcPct val="150000"/>
              </a:lnSpc>
              <a:spcBef>
                <a:spcPts val="20"/>
              </a:spcBef>
              <a:buFont typeface="Wingdings" panose="05000000000000000000" charset="0"/>
              <a:buChar char="l"/>
            </a:pPr>
            <a:r>
              <a:rPr lang="en-US" altLang="zh-CN" sz="2200" b="1" noProof="1">
                <a:latin typeface="Times New Roman" panose="02020603050405020304" pitchFamily="18" charset="0"/>
                <a:ea typeface="微软雅黑" panose="020B0503020204020204" pitchFamily="34" charset="-122"/>
                <a:cs typeface="Times New Roman" panose="02020603050405020304" pitchFamily="18" charset="0"/>
              </a:rPr>
              <a:t>GB T-8567-2006</a:t>
            </a:r>
            <a:r>
              <a:rPr lang="zh-CN" altLang="en-US" sz="2200" b="1" noProof="1">
                <a:latin typeface="Times New Roman" panose="02020603050405020304" pitchFamily="18" charset="0"/>
                <a:ea typeface="微软雅黑" panose="020B0503020204020204" pitchFamily="34" charset="-122"/>
                <a:cs typeface="Times New Roman" panose="02020603050405020304" pitchFamily="18" charset="0"/>
              </a:rPr>
              <a:t>计算机软件文档编制规范</a:t>
            </a:r>
            <a:r>
              <a:rPr lang="en-US" altLang="zh-CN" sz="2200" b="1" noProof="1">
                <a:latin typeface="Times New Roman" panose="02020603050405020304" pitchFamily="18" charset="0"/>
                <a:ea typeface="微软雅黑" panose="020B0503020204020204" pitchFamily="34" charset="-122"/>
                <a:cs typeface="Times New Roman" panose="02020603050405020304" pitchFamily="18" charset="0"/>
              </a:rPr>
              <a:t>Word</a:t>
            </a:r>
            <a:r>
              <a:rPr lang="zh-CN" altLang="en-US" sz="2200" b="1" noProof="1">
                <a:latin typeface="Times New Roman" panose="02020603050405020304" pitchFamily="18" charset="0"/>
                <a:ea typeface="微软雅黑" panose="020B0503020204020204" pitchFamily="34" charset="-122"/>
                <a:cs typeface="Times New Roman" panose="02020603050405020304" pitchFamily="18" charset="0"/>
              </a:rPr>
              <a:t>版：</a:t>
            </a:r>
            <a:r>
              <a:rPr lang="zh-CN" altLang="en-US" sz="2200" noProof="1">
                <a:latin typeface="Times New Roman" panose="02020603050405020304" pitchFamily="18" charset="0"/>
                <a:ea typeface="微软雅黑" panose="020B0503020204020204" pitchFamily="34" charset="-122"/>
                <a:cs typeface="Times New Roman" panose="02020603050405020304" pitchFamily="18" charset="0"/>
              </a:rPr>
              <a:t>包含软件需求规格说明</a:t>
            </a:r>
            <a:r>
              <a:rPr lang="en-US" altLang="zh-CN" sz="2200" noProof="1">
                <a:latin typeface="Times New Roman" panose="02020603050405020304" pitchFamily="18" charset="0"/>
                <a:ea typeface="微软雅黑" panose="020B0503020204020204" pitchFamily="34" charset="-122"/>
                <a:cs typeface="Times New Roman" panose="02020603050405020304" pitchFamily="18" charset="0"/>
              </a:rPr>
              <a:t>(SRS)</a:t>
            </a:r>
            <a:r>
              <a:rPr lang="zh-CN" altLang="en-US" sz="2200" noProof="1">
                <a:latin typeface="Times New Roman" panose="02020603050405020304" pitchFamily="18" charset="0"/>
                <a:ea typeface="微软雅黑" panose="020B0503020204020204" pitchFamily="34" charset="-122"/>
                <a:cs typeface="Times New Roman" panose="02020603050405020304" pitchFamily="18" charset="0"/>
              </a:rPr>
              <a:t>在内的</a:t>
            </a:r>
            <a:r>
              <a:rPr lang="en-US" altLang="zh-CN" sz="2200" noProof="1">
                <a:latin typeface="Times New Roman" panose="02020603050405020304" pitchFamily="18" charset="0"/>
                <a:ea typeface="微软雅黑" panose="020B0503020204020204" pitchFamily="34" charset="-122"/>
                <a:cs typeface="Times New Roman" panose="02020603050405020304" pitchFamily="18" charset="0"/>
              </a:rPr>
              <a:t>27</a:t>
            </a:r>
            <a:r>
              <a:rPr lang="zh-CN" altLang="en-US" sz="2200" noProof="1">
                <a:latin typeface="Times New Roman" panose="02020603050405020304" pitchFamily="18" charset="0"/>
                <a:ea typeface="微软雅黑" panose="020B0503020204020204" pitchFamily="34" charset="-122"/>
                <a:cs typeface="Times New Roman" panose="02020603050405020304" pitchFamily="18" charset="0"/>
              </a:rPr>
              <a:t>种文档规范</a:t>
            </a:r>
            <a:endParaRPr lang="en-US" altLang="zh-CN" sz="2200" noProof="1">
              <a:latin typeface="Times New Roman" panose="02020603050405020304" pitchFamily="18" charset="0"/>
              <a:ea typeface="微软雅黑" panose="020B0503020204020204" pitchFamily="34" charset="-122"/>
              <a:cs typeface="Times New Roman" panose="02020603050405020304" pitchFamily="18" charset="0"/>
            </a:endParaRPr>
          </a:p>
          <a:p>
            <a:pPr lvl="0" fontAlgn="base">
              <a:lnSpc>
                <a:spcPct val="150000"/>
              </a:lnSpc>
              <a:spcBef>
                <a:spcPts val="20"/>
              </a:spcBef>
              <a:buFont typeface="Wingdings" panose="05000000000000000000" charset="0"/>
              <a:buChar char="l"/>
            </a:pPr>
            <a:endParaRPr lang="zh-CN" altLang="en-US" sz="600" noProof="1">
              <a:latin typeface="Times New Roman" panose="02020603050405020304" pitchFamily="18" charset="0"/>
              <a:ea typeface="微软雅黑" panose="020B0503020204020204" pitchFamily="34" charset="-122"/>
              <a:cs typeface="Times New Roman" panose="02020603050405020304" pitchFamily="18" charset="0"/>
            </a:endParaRPr>
          </a:p>
          <a:p>
            <a:pPr lvl="0" fontAlgn="base">
              <a:lnSpc>
                <a:spcPct val="150000"/>
              </a:lnSpc>
              <a:spcBef>
                <a:spcPts val="20"/>
              </a:spcBef>
              <a:buFont typeface="Wingdings" panose="05000000000000000000" charset="0"/>
              <a:buChar char="l"/>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sym typeface="+mn-ea"/>
              </a:rPr>
              <a:t>PPT</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sym typeface="+mn-ea"/>
              </a:rPr>
              <a:t>讲稿（武君胜）：</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ea"/>
              </a:rPr>
              <a:t>软件过程模型及软件开发过程</a:t>
            </a:r>
            <a:endPar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0" fontAlgn="base">
              <a:lnSpc>
                <a:spcPct val="150000"/>
              </a:lnSpc>
              <a:spcBef>
                <a:spcPts val="20"/>
              </a:spcBef>
              <a:buFont typeface="Wingdings" panose="05000000000000000000" charset="0"/>
              <a:buChar char="l"/>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sym typeface="+mn-ea"/>
              </a:rPr>
              <a:t>PPT</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sym typeface="+mn-ea"/>
              </a:rPr>
              <a:t>讲稿（武君胜）：</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ea"/>
              </a:rPr>
              <a:t>软件质量模型</a:t>
            </a:r>
            <a:endPar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0" fontAlgn="base">
              <a:lnSpc>
                <a:spcPct val="150000"/>
              </a:lnSpc>
              <a:spcBef>
                <a:spcPts val="20"/>
              </a:spcBef>
              <a:buFont typeface="Wingdings" panose="05000000000000000000" charset="0"/>
              <a:buChar char="l"/>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sym typeface="+mn-ea"/>
              </a:rPr>
              <a:t>PPT</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sym typeface="+mn-ea"/>
              </a:rPr>
              <a:t>讲稿：</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ea"/>
              </a:rPr>
              <a:t>统一建模语言</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ea"/>
              </a:rPr>
              <a:t>UML </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0" fontAlgn="base">
              <a:lnSpc>
                <a:spcPct val="150000"/>
              </a:lnSpc>
              <a:spcBef>
                <a:spcPts val="20"/>
              </a:spcBef>
              <a:buFont typeface="Wingdings" panose="05000000000000000000" charset="0"/>
              <a:buChar char="l"/>
            </a:pPr>
            <a:endParaRPr lang="en-US" altLang="zh-CN" sz="7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0" fontAlgn="base">
              <a:lnSpc>
                <a:spcPct val="150000"/>
              </a:lnSpc>
              <a:spcBef>
                <a:spcPts val="20"/>
              </a:spcBef>
              <a:buFont typeface="Wingdings" panose="05000000000000000000" charset="0"/>
              <a:buChar char="l"/>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sym typeface="+mn-ea"/>
              </a:rPr>
              <a:t>补充资料（</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sym typeface="+mn-ea"/>
              </a:rPr>
              <a:t>Word</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sym typeface="+mn-ea"/>
              </a:rPr>
              <a:t>文档）：</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sym typeface="+mn-ea"/>
              </a:rPr>
              <a:t>图形化分析与建模方法</a:t>
            </a:r>
            <a:endParaRPr lang="zh-CN" altLang="en-US" sz="2200" b="1" noProof="1">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cxnSp>
        <p:nvCxnSpPr>
          <p:cNvPr id="28" name="直接连接符 27"/>
          <p:cNvCxnSpPr/>
          <p:nvPr/>
        </p:nvCxnSpPr>
        <p:spPr>
          <a:xfrm flipH="1">
            <a:off x="598907" y="1055625"/>
            <a:ext cx="34834" cy="5453123"/>
          </a:xfrm>
          <a:prstGeom prst="line">
            <a:avLst/>
          </a:prstGeom>
          <a:noFill/>
          <a:ln w="38100" cap="flat" cmpd="sng" algn="ctr">
            <a:solidFill>
              <a:sysClr val="window" lastClr="FFFFFF">
                <a:lumMod val="50000"/>
              </a:sysClr>
            </a:solidFill>
            <a:prstDash val="dash"/>
            <a:miter lim="800000"/>
          </a:ln>
          <a:effectLst/>
        </p:spPr>
      </p:cxnSp>
      <p:cxnSp>
        <p:nvCxnSpPr>
          <p:cNvPr id="30" name="直接连接符 29"/>
          <p:cNvCxnSpPr/>
          <p:nvPr/>
        </p:nvCxnSpPr>
        <p:spPr>
          <a:xfrm>
            <a:off x="11741125" y="1075703"/>
            <a:ext cx="0" cy="5457686"/>
          </a:xfrm>
          <a:prstGeom prst="line">
            <a:avLst/>
          </a:prstGeom>
          <a:noFill/>
          <a:ln w="38100" cap="flat" cmpd="sng" algn="ctr">
            <a:solidFill>
              <a:sysClr val="window" lastClr="FFFFFF">
                <a:lumMod val="50000"/>
              </a:sysClr>
            </a:solidFill>
            <a:prstDash val="dash"/>
            <a:miter lim="800000"/>
          </a:ln>
          <a:effectLst/>
        </p:spPr>
      </p:cxnSp>
      <p:cxnSp>
        <p:nvCxnSpPr>
          <p:cNvPr id="31" name="直接连接符 30"/>
          <p:cNvCxnSpPr/>
          <p:nvPr/>
        </p:nvCxnSpPr>
        <p:spPr>
          <a:xfrm>
            <a:off x="598907" y="6508748"/>
            <a:ext cx="11142218" cy="24641"/>
          </a:xfrm>
          <a:prstGeom prst="line">
            <a:avLst/>
          </a:prstGeom>
          <a:noFill/>
          <a:ln w="38100" cap="flat" cmpd="sng" algn="ctr">
            <a:solidFill>
              <a:sysClr val="window" lastClr="FFFFFF">
                <a:lumMod val="50000"/>
              </a:sysClr>
            </a:solidFill>
            <a:prstDash val="dash"/>
            <a:miter lim="800000"/>
          </a:ln>
          <a:effectLst/>
        </p:spPr>
      </p:cxnSp>
      <p:grpSp>
        <p:nvGrpSpPr>
          <p:cNvPr id="32" name="组合 7"/>
          <p:cNvGrpSpPr/>
          <p:nvPr/>
        </p:nvGrpSpPr>
        <p:grpSpPr>
          <a:xfrm>
            <a:off x="108557" y="337632"/>
            <a:ext cx="3558428" cy="492897"/>
            <a:chOff x="198764" y="258545"/>
            <a:chExt cx="4743471" cy="657729"/>
          </a:xfrm>
        </p:grpSpPr>
        <p:grpSp>
          <p:nvGrpSpPr>
            <p:cNvPr id="33" name="组合 5"/>
            <p:cNvGrpSpPr/>
            <p:nvPr/>
          </p:nvGrpSpPr>
          <p:grpSpPr>
            <a:xfrm>
              <a:off x="198764" y="258545"/>
              <a:ext cx="700083" cy="563491"/>
              <a:chOff x="5075564" y="2933562"/>
              <a:chExt cx="2860947" cy="2302753"/>
            </a:xfrm>
          </p:grpSpPr>
          <p:sp>
            <p:nvSpPr>
              <p:cNvPr id="35" name="等腰三角形 34"/>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36" name="等腰三角形 35"/>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sp>
          <p:nvSpPr>
            <p:cNvPr id="34" name="文本框 6"/>
            <p:cNvSpPr txBox="1"/>
            <p:nvPr/>
          </p:nvSpPr>
          <p:spPr>
            <a:xfrm>
              <a:off x="988289" y="300221"/>
              <a:ext cx="3953946" cy="616053"/>
            </a:xfrm>
            <a:prstGeom prst="rect">
              <a:avLst/>
            </a:prstGeom>
            <a:noFill/>
            <a:ln w="9525">
              <a:noFill/>
              <a:miter/>
            </a:ln>
          </p:spPr>
          <p:txBody>
            <a:bodyPr wrap="squar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rPr>
                <a:t>其他教学文档及资料</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pic>
        <p:nvPicPr>
          <p:cNvPr id="21" name="图片 31"/>
          <p:cNvPicPr preferRelativeResize="0">
            <a:picLocks noChangeAspect="1"/>
          </p:cNvPicPr>
          <p:nvPr/>
        </p:nvPicPr>
        <p:blipFill rotWithShape="1">
          <a:blip r:embed="rId1">
            <a:extLst>
              <a:ext uri="{28A0092B-C50C-407E-A947-70E740481C1C}">
                <a14:useLocalDpi xmlns:a14="http://schemas.microsoft.com/office/drawing/2010/main" val="0"/>
              </a:ext>
            </a:extLst>
          </a:blip>
          <a:srcRect l="66" r="499"/>
          <a:stretch>
            <a:fillRect/>
          </a:stretch>
        </p:blipFill>
        <p:spPr bwMode="auto">
          <a:xfrm>
            <a:off x="7940074" y="4456800"/>
            <a:ext cx="3705421" cy="1850527"/>
          </a:xfrm>
          <a:custGeom>
            <a:avLst/>
            <a:gdLst>
              <a:gd name="T0" fmla="*/ 0 w 3701143"/>
              <a:gd name="T1" fmla="*/ 0 h 3606942"/>
              <a:gd name="T2" fmla="*/ 3701143 w 3701143"/>
              <a:gd name="T3" fmla="*/ 0 h 3606942"/>
              <a:gd name="T4" fmla="*/ 3701143 w 3701143"/>
              <a:gd name="T5" fmla="*/ 3606942 h 3606942"/>
              <a:gd name="T6" fmla="*/ 0 w 3701143"/>
              <a:gd name="T7" fmla="*/ 3606942 h 3606942"/>
              <a:gd name="T8" fmla="*/ 0 w 3701143"/>
              <a:gd name="T9" fmla="*/ 0 h 3606942"/>
              <a:gd name="T10" fmla="*/ 3701143 w 3701143"/>
              <a:gd name="T11" fmla="*/ 3606942 h 3606942"/>
            </a:gdLst>
            <a:ahLst/>
            <a:cxnLst>
              <a:cxn ang="0">
                <a:pos x="T0" y="T1"/>
              </a:cxn>
              <a:cxn ang="0">
                <a:pos x="T2" y="T3"/>
              </a:cxn>
              <a:cxn ang="0">
                <a:pos x="T4" y="T5"/>
              </a:cxn>
              <a:cxn ang="0">
                <a:pos x="T6" y="T7"/>
              </a:cxn>
            </a:cxnLst>
            <a:rect l="T8" t="T9" r="T10" b="T11"/>
            <a:pathLst>
              <a:path w="3701143" h="3606942">
                <a:moveTo>
                  <a:pt x="0" y="0"/>
                </a:moveTo>
                <a:lnTo>
                  <a:pt x="3701143" y="0"/>
                </a:lnTo>
                <a:lnTo>
                  <a:pt x="3701143" y="3606942"/>
                </a:lnTo>
                <a:lnTo>
                  <a:pt x="0" y="360694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2" name="日期占位符 1"/>
          <p:cNvSpPr>
            <a:spLocks noGrp="1"/>
          </p:cNvSpPr>
          <p:nvPr>
            <p:ph type="dt" sz="half" idx="10"/>
          </p:nvPr>
        </p:nvSpPr>
        <p:spPr/>
        <p:txBody>
          <a:bodyPr/>
          <a:lstStyle/>
          <a:p>
            <a:fld id="{A26DF4B4-041C-1C40-99A2-2C7DBD1608B1}" type="datetime1">
              <a:rPr lang="zh-CN" altLang="en-US" smtClean="0"/>
            </a:fld>
            <a:endParaRPr lang="zh-CN" altLang="en-US" sz="1800">
              <a:solidFill>
                <a:srgbClr val="000000"/>
              </a:solidFill>
            </a:endParaRPr>
          </a:p>
        </p:txBody>
      </p:sp>
      <p:sp>
        <p:nvSpPr>
          <p:cNvPr id="3" name="灯片编号占位符 2"/>
          <p:cNvSpPr>
            <a:spLocks noGrp="1"/>
          </p:cNvSpPr>
          <p:nvPr>
            <p:ph type="sldNum" sz="quarter" idx="12"/>
          </p:nvPr>
        </p:nvSpPr>
        <p:spPr/>
        <p:txBody>
          <a:bodyPr/>
          <a:lstStyle/>
          <a:p>
            <a:fld id="{50D8B677-1B41-4F0B-883A-84A0FA1EA789}" type="slidenum">
              <a:rPr lang="zh-CN" altLang="en-US" smtClean="0"/>
            </a:fld>
            <a:endParaRPr lang="zh-CN" altLang="en-US" sz="1800">
              <a:solidFill>
                <a:srgbClr val="000000"/>
              </a:solidFill>
            </a:endParaRPr>
          </a:p>
        </p:txBody>
      </p:sp>
      <p:pic>
        <p:nvPicPr>
          <p:cNvPr id="24" name="图片 23"/>
          <p:cNvPicPr>
            <a:picLocks noChangeAspect="1"/>
          </p:cNvPicPr>
          <p:nvPr/>
        </p:nvPicPr>
        <p:blipFill rotWithShape="1">
          <a:blip r:embed="rId2"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7"/>
          <p:cNvGrpSpPr/>
          <p:nvPr/>
        </p:nvGrpSpPr>
        <p:grpSpPr>
          <a:xfrm>
            <a:off x="108557" y="337632"/>
            <a:ext cx="3079750" cy="491607"/>
            <a:chOff x="198764" y="258545"/>
            <a:chExt cx="4105382" cy="656007"/>
          </a:xfrm>
        </p:grpSpPr>
        <p:grpSp>
          <p:nvGrpSpPr>
            <p:cNvPr id="19" name="组合 5"/>
            <p:cNvGrpSpPr/>
            <p:nvPr/>
          </p:nvGrpSpPr>
          <p:grpSpPr>
            <a:xfrm>
              <a:off x="198764" y="258545"/>
              <a:ext cx="700083" cy="563491"/>
              <a:chOff x="5075564" y="2933562"/>
              <a:chExt cx="2860947" cy="2302753"/>
            </a:xfrm>
          </p:grpSpPr>
          <p:sp>
            <p:nvSpPr>
              <p:cNvPr id="21" name="等腰三角形 20"/>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22" name="等腰三角形 21"/>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sp>
          <p:nvSpPr>
            <p:cNvPr id="20" name="文本框 6"/>
            <p:cNvSpPr txBox="1"/>
            <p:nvPr/>
          </p:nvSpPr>
          <p:spPr>
            <a:xfrm>
              <a:off x="988290" y="300221"/>
              <a:ext cx="3315856" cy="614331"/>
            </a:xfrm>
            <a:prstGeom prst="rect">
              <a:avLst/>
            </a:prstGeom>
            <a:noFill/>
            <a:ln w="9525">
              <a:noFill/>
              <a:miter/>
            </a:ln>
          </p:spPr>
          <p:txBody>
            <a:bodyPr>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rPr>
                <a:t>授课计划</a:t>
              </a:r>
              <a:endParaRPr lang="en-US" altLang="zh-CN" sz="2400" b="1" dirty="0">
                <a:solidFill>
                  <a:srgbClr val="000000"/>
                </a:solidFill>
                <a:latin typeface="微软雅黑" panose="020B0503020204020204" pitchFamily="34" charset="-122"/>
                <a:ea typeface="微软雅黑" panose="020B0503020204020204" pitchFamily="34" charset="-122"/>
              </a:endParaRPr>
            </a:p>
          </p:txBody>
        </p:sp>
      </p:grpSp>
      <p:sp>
        <p:nvSpPr>
          <p:cNvPr id="3" name="日期占位符 2"/>
          <p:cNvSpPr>
            <a:spLocks noGrp="1"/>
          </p:cNvSpPr>
          <p:nvPr>
            <p:ph type="dt" sz="half" idx="10"/>
          </p:nvPr>
        </p:nvSpPr>
        <p:spPr/>
        <p:txBody>
          <a:bodyPr/>
          <a:lstStyle/>
          <a:p>
            <a:fld id="{37D62A06-E20A-C04D-9A73-25904CFC6E2F}" type="datetime1">
              <a:rPr lang="zh-CN" altLang="en-US" smtClean="0">
                <a:solidFill>
                  <a:prstClr val="black">
                    <a:tint val="75000"/>
                  </a:prstClr>
                </a:solidFill>
              </a:rPr>
            </a:fld>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pic>
        <p:nvPicPr>
          <p:cNvPr id="37" name="图片 36"/>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graphicFrame>
        <p:nvGraphicFramePr>
          <p:cNvPr id="5" name="表格 5"/>
          <p:cNvGraphicFramePr>
            <a:graphicFrameLocks noGrp="1"/>
          </p:cNvGraphicFramePr>
          <p:nvPr>
            <p:custDataLst>
              <p:tags r:id="rId2"/>
            </p:custDataLst>
          </p:nvPr>
        </p:nvGraphicFramePr>
        <p:xfrm>
          <a:off x="700838" y="904136"/>
          <a:ext cx="10449761" cy="5536259"/>
        </p:xfrm>
        <a:graphic>
          <a:graphicData uri="http://schemas.openxmlformats.org/drawingml/2006/table">
            <a:tbl>
              <a:tblPr firstRow="1" bandRow="1">
                <a:tableStyleId>{5C22544A-7EE6-4342-B048-85BDC9FD1C3A}</a:tableStyleId>
              </a:tblPr>
              <a:tblGrid>
                <a:gridCol w="1289893"/>
                <a:gridCol w="9159868"/>
              </a:tblGrid>
              <a:tr h="529637">
                <a:tc>
                  <a:txBody>
                    <a:bodyPr/>
                    <a:lstStyle/>
                    <a:p>
                      <a:r>
                        <a:rPr lang="zh-CN" altLang="en-US" dirty="0">
                          <a:latin typeface="微软雅黑" panose="020B0503020204020204" pitchFamily="34" charset="-122"/>
                          <a:ea typeface="微软雅黑" panose="020B0503020204020204" pitchFamily="34" charset="-122"/>
                        </a:rPr>
                        <a:t>课次</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a:latin typeface="微软雅黑" panose="020B0503020204020204" pitchFamily="34" charset="-122"/>
                          <a:ea typeface="微软雅黑" panose="020B0503020204020204" pitchFamily="34" charset="-122"/>
                        </a:rPr>
                        <a:t>课程内容</a:t>
                      </a:r>
                      <a:endParaRPr lang="zh-CN" altLang="en-US" dirty="0">
                        <a:latin typeface="微软雅黑" panose="020B0503020204020204" pitchFamily="34" charset="-122"/>
                        <a:ea typeface="微软雅黑" panose="020B0503020204020204" pitchFamily="34" charset="-122"/>
                      </a:endParaRPr>
                    </a:p>
                  </a:txBody>
                  <a:tcPr/>
                </a:tc>
              </a:tr>
              <a:tr h="529637">
                <a:tc>
                  <a: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pPr indent="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序：需求问题</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第一章 绪论（一）</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）需求工程发展历程；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）需求工程概念；</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）需求工程定义；</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）需求工程内容；</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r>
              <a:tr h="529637">
                <a:tc>
                  <a: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第一章 绪论（二）</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）需求工程在总体方案中的位置；</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）导致发生不合格需求说明的情况；</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）良好需求具有的特性；</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）高质量需求过程带来的好处；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）客户的需求表现；</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）需求工程与软件需求；</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r>
              <a:tr h="529637">
                <a:tc>
                  <a: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章 需求获取（一）：</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）业务需求；用户需求和功能需求；</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）建立项目视图与范围；</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r>
              <a:tr h="529637">
                <a:tc>
                  <a: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章 需求获取（二）：</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）寻找客户的需求；</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）基于用例的方法；</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r>
              <a:tr h="529637">
                <a:tc>
                  <a: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章 需求获取（三）：</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）软件的质量属性；</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）需求获取总结；</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r>
              <a:tr h="529637">
                <a:tc>
                  <a: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章 需求分析（一）：</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）绘制系统关联图；</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r>
              <a:tr h="529637">
                <a:tc>
                  <a: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章 需求分析（二）：</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）创建用户界面原型；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r>
              <a:tr h="529637">
                <a:tc>
                  <a: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次</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章 需求分析（三）：</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）确定需求的优先级别；</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）思考与实践。</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txBody>
                  <a:tcPr/>
                </a:tc>
              </a:tr>
            </a:tbl>
          </a:graphicData>
        </a:graphic>
      </p:graphicFrame>
    </p:spTree>
  </p:cSld>
  <p:clrMapOvr>
    <a:masterClrMapping/>
  </p:clrMapOvr>
  <p:transition spd="med">
    <p:pull/>
  </p:transition>
</p:sld>
</file>

<file path=ppt/tags/tag1.xml><?xml version="1.0" encoding="utf-8"?>
<p:tagLst xmlns:p="http://schemas.openxmlformats.org/presentationml/2006/main">
  <p:tag name="KSO_WM_UNIT_TABLE_BEAUTIFY" val="smartTable{b6500b92-9563-4bf3-a2a2-c81f2ba29bfe}"/>
</p:tagLst>
</file>

<file path=ppt/tags/tag2.xml><?xml version="1.0" encoding="utf-8"?>
<p:tagLst xmlns:p="http://schemas.openxmlformats.org/presentationml/2006/main">
  <p:tag name="KSO_WM_UNIT_TABLE_BEAUTIFY" val="smartTable{944d955c-4288-44c4-ab6f-d02dfd418e60}"/>
</p:tagLst>
</file>

<file path=ppt/tags/tag3.xml><?xml version="1.0" encoding="utf-8"?>
<p:tagLst xmlns:p="http://schemas.openxmlformats.org/presentationml/2006/main">
  <p:tag name="KSO_WM_UNIT_TABLE_BEAUTIFY" val="smartTable{3acbbe7e-9bad-4d79-8ae2-5a078c92a6a2}"/>
</p:tagLst>
</file>

<file path=ppt/tags/tag4.xml><?xml version="1.0" encoding="utf-8"?>
<p:tagLst xmlns:p="http://schemas.openxmlformats.org/presentationml/2006/main">
  <p:tag name="KSO_WPP_MARK_KEY" val="5fe89a23-3052-4635-ac2d-52eab907d244"/>
  <p:tag name="COMMONDATA" val="eyJoZGlkIjoiNzQ2NWZjMTM4MjAwNDljZWViNDg4YzE0NDQ5MDYyODkifQ=="/>
</p:tagLst>
</file>

<file path=ppt/theme/theme1.xml><?xml version="1.0" encoding="utf-8"?>
<a:theme xmlns:a="http://schemas.openxmlformats.org/drawingml/2006/main" name="1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5807</Words>
  <Application>WPS 演示</Application>
  <PresentationFormat>宽屏</PresentationFormat>
  <Paragraphs>797</Paragraphs>
  <Slides>30</Slides>
  <Notes>7</Notes>
  <HiddenSlides>0</HiddenSlides>
  <MMClips>0</MMClips>
  <ScaleCrop>false</ScaleCrop>
  <HeadingPairs>
    <vt:vector size="6" baseType="variant">
      <vt:variant>
        <vt:lpstr>已用的字体</vt:lpstr>
      </vt:variant>
      <vt:variant>
        <vt:i4>13</vt:i4>
      </vt:variant>
      <vt:variant>
        <vt:lpstr>主题</vt:lpstr>
      </vt:variant>
      <vt:variant>
        <vt:i4>4</vt:i4>
      </vt:variant>
      <vt:variant>
        <vt:lpstr>幻灯片标题</vt:lpstr>
      </vt:variant>
      <vt:variant>
        <vt:i4>30</vt:i4>
      </vt:variant>
    </vt:vector>
  </HeadingPairs>
  <TitlesOfParts>
    <vt:vector size="47" baseType="lpstr">
      <vt:lpstr>Arial</vt:lpstr>
      <vt:lpstr>宋体</vt:lpstr>
      <vt:lpstr>Wingdings</vt:lpstr>
      <vt:lpstr>Calibri Light</vt:lpstr>
      <vt:lpstr>Calibri</vt:lpstr>
      <vt:lpstr>微软雅黑</vt:lpstr>
      <vt:lpstr>Calibri</vt:lpstr>
      <vt:lpstr>Times New Roman</vt:lpstr>
      <vt:lpstr>Wingdings</vt:lpstr>
      <vt:lpstr>Arial Unicode MS</vt:lpstr>
      <vt:lpstr>等线</vt:lpstr>
      <vt:lpstr>楷体_GB2312</vt:lpstr>
      <vt:lpstr>新宋体</vt:lpstr>
      <vt:lpstr>1_Office 主题</vt:lpstr>
      <vt:lpstr>2_Office 主题</vt:lpstr>
      <vt:lpstr>3_Office 主题</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大学Goal工作室</dc:creator>
  <cp:lastModifiedBy>楚逸飞</cp:lastModifiedBy>
  <cp:revision>560</cp:revision>
  <dcterms:created xsi:type="dcterms:W3CDTF">2016-04-10T11:44:00Z</dcterms:created>
  <dcterms:modified xsi:type="dcterms:W3CDTF">2023-03-26T03:35:30Z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E434D9F6DEDA4500AF38E94183DA11AD</vt:lpwstr>
  </property>
  <property fmtid="{D5CDD505-2E9C-101B-9397-08002B2CF9AE}" pid="3" name="KSOProductBuildVer">
    <vt:lpwstr>2052-11.1.0.9914</vt:lpwstr>
  </property>
</Properties>
</file>